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61" r:id="rId5"/>
    <p:sldId id="292" r:id="rId6"/>
    <p:sldId id="262" r:id="rId7"/>
    <p:sldId id="263" r:id="rId8"/>
    <p:sldId id="265" r:id="rId9"/>
    <p:sldId id="266" r:id="rId10"/>
    <p:sldId id="28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7" r:id="rId24"/>
    <p:sldId id="289" r:id="rId25"/>
    <p:sldId id="280" r:id="rId26"/>
    <p:sldId id="290" r:id="rId27"/>
    <p:sldId id="258" r:id="rId28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ller Janka" initials="SJ" lastIdx="19" clrIdx="0">
    <p:extLst>
      <p:ext uri="{19B8F6BF-5375-455C-9EA6-DF929625EA0E}">
        <p15:presenceInfo xmlns:p15="http://schemas.microsoft.com/office/powerpoint/2012/main" userId="S::suller.janka@oh.gov.hu::81f19c11-c60a-4259-9a6d-dec7d83a787b" providerId="AD"/>
      </p:ext>
    </p:extLst>
  </p:cmAuthor>
  <p:cmAuthor id="2" name="Szabó Ágnes" initials="SÁ" lastIdx="4" clrIdx="1">
    <p:extLst>
      <p:ext uri="{19B8F6BF-5375-455C-9EA6-DF929625EA0E}">
        <p15:presenceInfo xmlns:p15="http://schemas.microsoft.com/office/powerpoint/2012/main" userId="S-1-5-21-1019952561-2078092663-782984527-9875" providerId="AD"/>
      </p:ext>
    </p:extLst>
  </p:cmAuthor>
  <p:cmAuthor id="3" name="Szabó Ágnes" initials="SÁ [2]" lastIdx="5" clrIdx="2">
    <p:extLst>
      <p:ext uri="{19B8F6BF-5375-455C-9EA6-DF929625EA0E}">
        <p15:presenceInfo xmlns:p15="http://schemas.microsoft.com/office/powerpoint/2012/main" userId="S::szaboagnes@oh.gov.hu::0756671b-2d36-445a-ba5e-f4125e42e1e1" providerId="AD"/>
      </p:ext>
    </p:extLst>
  </p:cmAuthor>
  <p:cmAuthor id="4" name="Dugasz János" initials="DJ" lastIdx="2" clrIdx="3">
    <p:extLst>
      <p:ext uri="{19B8F6BF-5375-455C-9EA6-DF929625EA0E}">
        <p15:presenceInfo xmlns:p15="http://schemas.microsoft.com/office/powerpoint/2012/main" userId="S::dugaszj@oh.gov.hu::286a3f0a-1020-4fa4-bfb0-2b4cdf90fdba" providerId="AD"/>
      </p:ext>
    </p:extLst>
  </p:cmAuthor>
  <p:cmAuthor id="5" name="Babják Andrea" initials="BA" lastIdx="1" clrIdx="4">
    <p:extLst>
      <p:ext uri="{19B8F6BF-5375-455C-9EA6-DF929625EA0E}">
        <p15:presenceInfo xmlns:p15="http://schemas.microsoft.com/office/powerpoint/2012/main" userId="S-1-5-21-1019952561-2078092663-782984527-657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270"/>
    <a:srgbClr val="EFF7F5"/>
    <a:srgbClr val="DBEDE8"/>
    <a:srgbClr val="FAFCFB"/>
    <a:srgbClr val="F7E5D5"/>
    <a:srgbClr val="F2D6BC"/>
    <a:srgbClr val="CB7527"/>
    <a:srgbClr val="E6F2EF"/>
    <a:srgbClr val="EFCDAF"/>
    <a:srgbClr val="F0D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26" autoAdjust="0"/>
    <p:restoredTop sz="96357" autoAdjust="0"/>
  </p:normalViewPr>
  <p:slideViewPr>
    <p:cSldViewPr snapToGrid="0">
      <p:cViewPr varScale="1">
        <p:scale>
          <a:sx n="107" d="100"/>
          <a:sy n="107" d="100"/>
        </p:scale>
        <p:origin x="378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46"/>
    </p:cViewPr>
  </p:sorterViewPr>
  <p:notesViewPr>
    <p:cSldViewPr snapToGrid="0"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E1473-69DC-46D7-819B-02CA22C35503}" type="datetimeFigureOut">
              <a:rPr lang="hu-HU" smtClean="0"/>
              <a:t>2026. 06. 08.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2203E-9315-4537-BFF3-BBB801EF08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0757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2203E-9315-4537-BFF3-BBB801EF08F3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2975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2203E-9315-4537-BFF3-BBB801EF08F3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2746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2203E-9315-4537-BFF3-BBB801EF08F3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201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625475" y="745068"/>
            <a:ext cx="8399653" cy="1607538"/>
          </a:xfrm>
        </p:spPr>
        <p:txBody>
          <a:bodyPr anchor="b" anchorCtr="0">
            <a:noAutofit/>
          </a:bodyPr>
          <a:lstStyle>
            <a:lvl1pPr algn="l">
              <a:lnSpc>
                <a:spcPct val="110000"/>
              </a:lnSpc>
              <a:defRPr sz="3800" b="1"/>
            </a:lvl1pPr>
          </a:lstStyle>
          <a:p>
            <a:r>
              <a:rPr lang="hu-HU"/>
              <a:t>Az előadás címe…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625476" y="2803783"/>
            <a:ext cx="7288036" cy="85412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KOLLÉGA NEVE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3263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7001337" y="5032918"/>
            <a:ext cx="3934488" cy="452478"/>
          </a:xfrm>
          <a:solidFill>
            <a:srgbClr val="B9DCD2"/>
          </a:solidFill>
        </p:spPr>
        <p:txBody>
          <a:bodyPr lIns="396000" tIns="72000" bIns="72000">
            <a:sp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Kép/ábra címe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943679" y="1625379"/>
            <a:ext cx="6172200" cy="42322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9D79DBA6-296D-4287-A13B-783D0B8DA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225" y="0"/>
            <a:ext cx="10515600" cy="937549"/>
          </a:xfrm>
        </p:spPr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905852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Zár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08660" y="2323195"/>
            <a:ext cx="10515600" cy="905378"/>
          </a:xfrm>
        </p:spPr>
        <p:txBody>
          <a:bodyPr/>
          <a:lstStyle>
            <a:lvl1pPr algn="l">
              <a:defRPr sz="2600"/>
            </a:lvl1pPr>
          </a:lstStyle>
          <a:p>
            <a:r>
              <a:rPr lang="hu-HU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636188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 (folyó szöve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Fejléc…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838200" y="1385999"/>
            <a:ext cx="10515600" cy="478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hu-HU" dirty="0"/>
              <a:t>Szöveg…</a:t>
            </a:r>
          </a:p>
        </p:txBody>
      </p:sp>
    </p:spTree>
    <p:extLst>
      <p:ext uri="{BB962C8B-B14F-4D97-AF65-F5344CB8AC3E}">
        <p14:creationId xmlns:p14="http://schemas.microsoft.com/office/powerpoint/2010/main" val="3488262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 (felsorolá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Fejléc…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838200" y="1386000"/>
            <a:ext cx="10515600" cy="4784400"/>
          </a:xfrm>
        </p:spPr>
        <p:txBody>
          <a:bodyPr/>
          <a:lstStyle>
            <a:lvl1pPr marL="531813" indent="-228600">
              <a:spcAft>
                <a:spcPts val="300"/>
              </a:spcAft>
              <a:defRPr/>
            </a:lvl1pPr>
            <a:lvl2pPr marL="809625" indent="-228600">
              <a:spcAft>
                <a:spcPts val="300"/>
              </a:spcAft>
              <a:defRPr/>
            </a:lvl2pPr>
            <a:lvl3pPr marL="1076325" indent="-228600">
              <a:spcAft>
                <a:spcPts val="300"/>
              </a:spcAft>
              <a:defRPr/>
            </a:lvl3pPr>
            <a:lvl4pPr marL="1343025" indent="-228600">
              <a:spcAft>
                <a:spcPts val="300"/>
              </a:spcAft>
              <a:defRPr/>
            </a:lvl4pPr>
            <a:lvl5pPr marL="1701800" indent="-228600">
              <a:spcAft>
                <a:spcPts val="300"/>
              </a:spcAft>
              <a:defRPr/>
            </a:lvl5pPr>
          </a:lstStyle>
          <a:p>
            <a:pPr lvl="0"/>
            <a:r>
              <a:rPr lang="hu-HU" dirty="0"/>
              <a:t>Szöveg…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440270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1850" y="1150939"/>
            <a:ext cx="10515600" cy="2470376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hu-HU"/>
              <a:t>Szakaszcím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3621315"/>
            <a:ext cx="10515600" cy="155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9527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3432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3432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859562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1200" y="0"/>
            <a:ext cx="10515600" cy="936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27269" y="1438088"/>
            <a:ext cx="497070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970703" cy="27527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83774" y="143808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496293" y="2505075"/>
            <a:ext cx="5183188" cy="27527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78866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5371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710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jesen ü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059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20225" y="0"/>
            <a:ext cx="10515600" cy="937549"/>
          </a:xfrm>
          <a:prstGeom prst="rect">
            <a:avLst/>
          </a:prstGeom>
        </p:spPr>
        <p:txBody>
          <a:bodyPr vert="horz" lIns="91440" tIns="72000" rIns="91440" bIns="45720" rtlCol="0" anchor="ctr">
            <a:noAutofit/>
          </a:bodyPr>
          <a:lstStyle/>
          <a:p>
            <a:r>
              <a:rPr lang="hu-HU"/>
              <a:t>Fejléc…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385786"/>
            <a:ext cx="10515600" cy="4783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hu-HU" dirty="0"/>
              <a:t>Szöveg…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58834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3" r:id="rId9"/>
    <p:sldLayoutId id="2147483657" r:id="rId10"/>
    <p:sldLayoutId id="2147483662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rgbClr val="B9DCD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B9DCD2"/>
        </a:buClr>
        <a:buFont typeface="Lato" panose="020F0502020204030203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B9DCD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B9DCD2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B9DCD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5.svg"/><Relationship Id="rId18" Type="http://schemas.openxmlformats.org/officeDocument/2006/relationships/image" Target="../media/image15.png"/><Relationship Id="rId26" Type="http://schemas.openxmlformats.org/officeDocument/2006/relationships/slide" Target="slide2.xml"/><Relationship Id="rId3" Type="http://schemas.openxmlformats.org/officeDocument/2006/relationships/image" Target="../media/image77.svg"/><Relationship Id="rId21" Type="http://schemas.openxmlformats.org/officeDocument/2006/relationships/image" Target="../media/image91.svg"/><Relationship Id="rId7" Type="http://schemas.openxmlformats.org/officeDocument/2006/relationships/image" Target="../media/image81.svg"/><Relationship Id="rId12" Type="http://schemas.openxmlformats.org/officeDocument/2006/relationships/image" Target="../media/image84.png"/><Relationship Id="rId17" Type="http://schemas.openxmlformats.org/officeDocument/2006/relationships/image" Target="../media/image89.svg"/><Relationship Id="rId25" Type="http://schemas.openxmlformats.org/officeDocument/2006/relationships/image" Target="../media/image95.svg"/><Relationship Id="rId2" Type="http://schemas.openxmlformats.org/officeDocument/2006/relationships/image" Target="../media/image76.png"/><Relationship Id="rId16" Type="http://schemas.openxmlformats.org/officeDocument/2006/relationships/image" Target="../media/image88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0.png"/><Relationship Id="rId11" Type="http://schemas.openxmlformats.org/officeDocument/2006/relationships/image" Target="../media/image22.svg"/><Relationship Id="rId24" Type="http://schemas.openxmlformats.org/officeDocument/2006/relationships/image" Target="../media/image94.png"/><Relationship Id="rId5" Type="http://schemas.openxmlformats.org/officeDocument/2006/relationships/image" Target="../media/image79.svg"/><Relationship Id="rId15" Type="http://schemas.openxmlformats.org/officeDocument/2006/relationships/image" Target="../media/image87.svg"/><Relationship Id="rId23" Type="http://schemas.openxmlformats.org/officeDocument/2006/relationships/image" Target="../media/image93.svg"/><Relationship Id="rId28" Type="http://schemas.openxmlformats.org/officeDocument/2006/relationships/image" Target="../media/image6.svg"/><Relationship Id="rId10" Type="http://schemas.openxmlformats.org/officeDocument/2006/relationships/image" Target="../media/image21.png"/><Relationship Id="rId19" Type="http://schemas.openxmlformats.org/officeDocument/2006/relationships/image" Target="../media/image16.svg"/><Relationship Id="rId4" Type="http://schemas.openxmlformats.org/officeDocument/2006/relationships/image" Target="../media/image78.png"/><Relationship Id="rId9" Type="http://schemas.openxmlformats.org/officeDocument/2006/relationships/image" Target="../media/image83.svg"/><Relationship Id="rId14" Type="http://schemas.openxmlformats.org/officeDocument/2006/relationships/image" Target="../media/image86.png"/><Relationship Id="rId22" Type="http://schemas.openxmlformats.org/officeDocument/2006/relationships/image" Target="../media/image92.png"/><Relationship Id="rId27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70.svg"/><Relationship Id="rId18" Type="http://schemas.openxmlformats.org/officeDocument/2006/relationships/slide" Target="slide2.xml"/><Relationship Id="rId3" Type="http://schemas.openxmlformats.org/officeDocument/2006/relationships/image" Target="../media/image97.svg"/><Relationship Id="rId7" Type="http://schemas.openxmlformats.org/officeDocument/2006/relationships/image" Target="../media/image101.svg"/><Relationship Id="rId12" Type="http://schemas.openxmlformats.org/officeDocument/2006/relationships/image" Target="../media/image69.png"/><Relationship Id="rId17" Type="http://schemas.openxmlformats.org/officeDocument/2006/relationships/image" Target="../media/image109.svg"/><Relationship Id="rId2" Type="http://schemas.openxmlformats.org/officeDocument/2006/relationships/image" Target="../media/image96.png"/><Relationship Id="rId16" Type="http://schemas.openxmlformats.org/officeDocument/2006/relationships/image" Target="../media/image108.png"/><Relationship Id="rId20" Type="http://schemas.openxmlformats.org/officeDocument/2006/relationships/image" Target="../media/image6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0.png"/><Relationship Id="rId11" Type="http://schemas.openxmlformats.org/officeDocument/2006/relationships/image" Target="../media/image105.svg"/><Relationship Id="rId5" Type="http://schemas.openxmlformats.org/officeDocument/2006/relationships/image" Target="../media/image99.svg"/><Relationship Id="rId15" Type="http://schemas.openxmlformats.org/officeDocument/2006/relationships/image" Target="../media/image107.svg"/><Relationship Id="rId10" Type="http://schemas.openxmlformats.org/officeDocument/2006/relationships/image" Target="../media/image104.png"/><Relationship Id="rId19" Type="http://schemas.openxmlformats.org/officeDocument/2006/relationships/image" Target="../media/image5.png"/><Relationship Id="rId4" Type="http://schemas.openxmlformats.org/officeDocument/2006/relationships/image" Target="../media/image98.png"/><Relationship Id="rId9" Type="http://schemas.openxmlformats.org/officeDocument/2006/relationships/image" Target="../media/image103.svg"/><Relationship Id="rId14" Type="http://schemas.openxmlformats.org/officeDocument/2006/relationships/image" Target="../media/image10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svg"/><Relationship Id="rId13" Type="http://schemas.openxmlformats.org/officeDocument/2006/relationships/image" Target="../media/image119.png"/><Relationship Id="rId18" Type="http://schemas.openxmlformats.org/officeDocument/2006/relationships/image" Target="../media/image124.svg"/><Relationship Id="rId3" Type="http://schemas.openxmlformats.org/officeDocument/2006/relationships/image" Target="../media/image110.png"/><Relationship Id="rId21" Type="http://schemas.openxmlformats.org/officeDocument/2006/relationships/image" Target="../media/image127.png"/><Relationship Id="rId7" Type="http://schemas.openxmlformats.org/officeDocument/2006/relationships/image" Target="../media/image113.png"/><Relationship Id="rId12" Type="http://schemas.openxmlformats.org/officeDocument/2006/relationships/image" Target="../media/image118.svg"/><Relationship Id="rId17" Type="http://schemas.openxmlformats.org/officeDocument/2006/relationships/image" Target="../media/image123.png"/><Relationship Id="rId25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2.svg"/><Relationship Id="rId20" Type="http://schemas.openxmlformats.org/officeDocument/2006/relationships/image" Target="../media/image126.sv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oktatas.hu/pub_bin/dload/kozoktatas/erettsegi/tajekoztatok/vendegtan_taj.pdf" TargetMode="External"/><Relationship Id="rId11" Type="http://schemas.openxmlformats.org/officeDocument/2006/relationships/image" Target="../media/image117.png"/><Relationship Id="rId24" Type="http://schemas.openxmlformats.org/officeDocument/2006/relationships/image" Target="../media/image5.png"/><Relationship Id="rId5" Type="http://schemas.openxmlformats.org/officeDocument/2006/relationships/image" Target="../media/image112.png"/><Relationship Id="rId15" Type="http://schemas.openxmlformats.org/officeDocument/2006/relationships/image" Target="../media/image121.png"/><Relationship Id="rId23" Type="http://schemas.openxmlformats.org/officeDocument/2006/relationships/slide" Target="slide2.xml"/><Relationship Id="rId10" Type="http://schemas.openxmlformats.org/officeDocument/2006/relationships/image" Target="../media/image116.svg"/><Relationship Id="rId19" Type="http://schemas.openxmlformats.org/officeDocument/2006/relationships/image" Target="../media/image125.png"/><Relationship Id="rId4" Type="http://schemas.openxmlformats.org/officeDocument/2006/relationships/image" Target="../media/image111.svg"/><Relationship Id="rId9" Type="http://schemas.openxmlformats.org/officeDocument/2006/relationships/image" Target="../media/image115.png"/><Relationship Id="rId14" Type="http://schemas.openxmlformats.org/officeDocument/2006/relationships/image" Target="../media/image120.svg"/><Relationship Id="rId22" Type="http://schemas.openxmlformats.org/officeDocument/2006/relationships/image" Target="../media/image12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7.svg"/><Relationship Id="rId18" Type="http://schemas.openxmlformats.org/officeDocument/2006/relationships/image" Target="../media/image142.png"/><Relationship Id="rId3" Type="http://schemas.openxmlformats.org/officeDocument/2006/relationships/image" Target="../media/image66.png"/><Relationship Id="rId21" Type="http://schemas.openxmlformats.org/officeDocument/2006/relationships/image" Target="../media/image145.svg"/><Relationship Id="rId7" Type="http://schemas.openxmlformats.org/officeDocument/2006/relationships/image" Target="../media/image131.svg"/><Relationship Id="rId12" Type="http://schemas.openxmlformats.org/officeDocument/2006/relationships/image" Target="../media/image136.png"/><Relationship Id="rId17" Type="http://schemas.openxmlformats.org/officeDocument/2006/relationships/image" Target="../media/image141.svg"/><Relationship Id="rId2" Type="http://schemas.openxmlformats.org/officeDocument/2006/relationships/hyperlink" Target="https://www.oktatas.hu/pub_bin/dload/kozoktatas/erettsegi/tajekoztatok/Kulfoldi_isk_utolso_eves_tanuloja.pdf" TargetMode="External"/><Relationship Id="rId16" Type="http://schemas.openxmlformats.org/officeDocument/2006/relationships/image" Target="../media/image140.png"/><Relationship Id="rId20" Type="http://schemas.openxmlformats.org/officeDocument/2006/relationships/image" Target="../media/image14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0.png"/><Relationship Id="rId11" Type="http://schemas.openxmlformats.org/officeDocument/2006/relationships/image" Target="../media/image135.svg"/><Relationship Id="rId24" Type="http://schemas.openxmlformats.org/officeDocument/2006/relationships/image" Target="../media/image6.svg"/><Relationship Id="rId5" Type="http://schemas.openxmlformats.org/officeDocument/2006/relationships/image" Target="../media/image129.png"/><Relationship Id="rId15" Type="http://schemas.openxmlformats.org/officeDocument/2006/relationships/image" Target="../media/image139.svg"/><Relationship Id="rId23" Type="http://schemas.openxmlformats.org/officeDocument/2006/relationships/image" Target="../media/image5.png"/><Relationship Id="rId10" Type="http://schemas.openxmlformats.org/officeDocument/2006/relationships/image" Target="../media/image134.png"/><Relationship Id="rId19" Type="http://schemas.openxmlformats.org/officeDocument/2006/relationships/image" Target="../media/image143.svg"/><Relationship Id="rId4" Type="http://schemas.openxmlformats.org/officeDocument/2006/relationships/image" Target="../media/image67.svg"/><Relationship Id="rId9" Type="http://schemas.openxmlformats.org/officeDocument/2006/relationships/image" Target="../media/image133.svg"/><Relationship Id="rId14" Type="http://schemas.openxmlformats.org/officeDocument/2006/relationships/image" Target="../media/image138.png"/><Relationship Id="rId22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svg"/><Relationship Id="rId3" Type="http://schemas.openxmlformats.org/officeDocument/2006/relationships/image" Target="../media/image147.svg"/><Relationship Id="rId7" Type="http://schemas.openxmlformats.org/officeDocument/2006/relationships/hyperlink" Target="https://www.oktatas.hu/pub_bin/dload/kozoktatas/erettsegi/2025/Kozepiskolai_tanulmanyaikat_technikumban_befejezo_de_erettsegi_bizonyitvanyt_nem_szerzett.pdf" TargetMode="External"/><Relationship Id="rId12" Type="http://schemas.openxmlformats.org/officeDocument/2006/relationships/image" Target="../media/image153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8.png"/><Relationship Id="rId11" Type="http://schemas.openxmlformats.org/officeDocument/2006/relationships/image" Target="../media/image152.svg"/><Relationship Id="rId5" Type="http://schemas.openxmlformats.org/officeDocument/2006/relationships/image" Target="../media/image48.svg"/><Relationship Id="rId15" Type="http://schemas.openxmlformats.org/officeDocument/2006/relationships/image" Target="../media/image139.svg"/><Relationship Id="rId10" Type="http://schemas.openxmlformats.org/officeDocument/2006/relationships/image" Target="../media/image151.png"/><Relationship Id="rId4" Type="http://schemas.openxmlformats.org/officeDocument/2006/relationships/image" Target="../media/image47.png"/><Relationship Id="rId9" Type="http://schemas.openxmlformats.org/officeDocument/2006/relationships/image" Target="../media/image150.svg"/><Relationship Id="rId14" Type="http://schemas.openxmlformats.org/officeDocument/2006/relationships/image" Target="../media/image1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sv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56.svg"/><Relationship Id="rId7" Type="http://schemas.openxmlformats.org/officeDocument/2006/relationships/image" Target="../media/image157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10" Type="http://schemas.openxmlformats.org/officeDocument/2006/relationships/image" Target="../media/image6.svg"/><Relationship Id="rId4" Type="http://schemas.openxmlformats.org/officeDocument/2006/relationships/hyperlink" Target="https://www.oktatas.hu/kozneveles/erettsegi/2026tavaszi_vizsgaidoszak/erettsegi_vizsgatargyak" TargetMode="External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svg"/><Relationship Id="rId13" Type="http://schemas.openxmlformats.org/officeDocument/2006/relationships/image" Target="../media/image164.png"/><Relationship Id="rId18" Type="http://schemas.openxmlformats.org/officeDocument/2006/relationships/image" Target="../media/image169.svg"/><Relationship Id="rId26" Type="http://schemas.openxmlformats.org/officeDocument/2006/relationships/image" Target="../media/image177.svg"/><Relationship Id="rId3" Type="http://schemas.openxmlformats.org/officeDocument/2006/relationships/image" Target="../media/image156.svg"/><Relationship Id="rId21" Type="http://schemas.openxmlformats.org/officeDocument/2006/relationships/image" Target="../media/image172.png"/><Relationship Id="rId7" Type="http://schemas.openxmlformats.org/officeDocument/2006/relationships/image" Target="../media/image158.png"/><Relationship Id="rId12" Type="http://schemas.openxmlformats.org/officeDocument/2006/relationships/image" Target="../media/image163.svg"/><Relationship Id="rId17" Type="http://schemas.openxmlformats.org/officeDocument/2006/relationships/image" Target="../media/image168.png"/><Relationship Id="rId25" Type="http://schemas.openxmlformats.org/officeDocument/2006/relationships/image" Target="../media/image176.png"/><Relationship Id="rId2" Type="http://schemas.openxmlformats.org/officeDocument/2006/relationships/image" Target="../media/image155.png"/><Relationship Id="rId16" Type="http://schemas.openxmlformats.org/officeDocument/2006/relationships/image" Target="../media/image167.svg"/><Relationship Id="rId20" Type="http://schemas.openxmlformats.org/officeDocument/2006/relationships/image" Target="../media/image171.svg"/><Relationship Id="rId29" Type="http://schemas.openxmlformats.org/officeDocument/2006/relationships/image" Target="../media/image18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svg"/><Relationship Id="rId11" Type="http://schemas.openxmlformats.org/officeDocument/2006/relationships/image" Target="../media/image162.png"/><Relationship Id="rId24" Type="http://schemas.openxmlformats.org/officeDocument/2006/relationships/image" Target="../media/image175.svg"/><Relationship Id="rId32" Type="http://schemas.openxmlformats.org/officeDocument/2006/relationships/image" Target="../media/image6.svg"/><Relationship Id="rId5" Type="http://schemas.openxmlformats.org/officeDocument/2006/relationships/image" Target="../media/image47.png"/><Relationship Id="rId15" Type="http://schemas.openxmlformats.org/officeDocument/2006/relationships/image" Target="../media/image166.png"/><Relationship Id="rId23" Type="http://schemas.openxmlformats.org/officeDocument/2006/relationships/image" Target="../media/image174.png"/><Relationship Id="rId28" Type="http://schemas.openxmlformats.org/officeDocument/2006/relationships/image" Target="../media/image179.svg"/><Relationship Id="rId10" Type="http://schemas.openxmlformats.org/officeDocument/2006/relationships/image" Target="../media/image161.svg"/><Relationship Id="rId19" Type="http://schemas.openxmlformats.org/officeDocument/2006/relationships/image" Target="../media/image170.png"/><Relationship Id="rId31" Type="http://schemas.openxmlformats.org/officeDocument/2006/relationships/image" Target="../media/image5.png"/><Relationship Id="rId4" Type="http://schemas.openxmlformats.org/officeDocument/2006/relationships/hyperlink" Target="https://www.oktatas.hu/pub_bin/dload/kozoktatas/erettsegi/2026/Tajekoztato_az_erettsegi_vizsgatargyak_eseteben_alkalmazhato_mentesitesek_szabalyairol.pdf" TargetMode="External"/><Relationship Id="rId9" Type="http://schemas.openxmlformats.org/officeDocument/2006/relationships/image" Target="../media/image160.png"/><Relationship Id="rId14" Type="http://schemas.openxmlformats.org/officeDocument/2006/relationships/image" Target="../media/image165.svg"/><Relationship Id="rId22" Type="http://schemas.openxmlformats.org/officeDocument/2006/relationships/image" Target="../media/image173.svg"/><Relationship Id="rId27" Type="http://schemas.openxmlformats.org/officeDocument/2006/relationships/image" Target="../media/image178.png"/><Relationship Id="rId30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13" Type="http://schemas.openxmlformats.org/officeDocument/2006/relationships/image" Target="../media/image192.svg"/><Relationship Id="rId18" Type="http://schemas.openxmlformats.org/officeDocument/2006/relationships/image" Target="../media/image197.png"/><Relationship Id="rId26" Type="http://schemas.openxmlformats.org/officeDocument/2006/relationships/image" Target="../media/image205.png"/><Relationship Id="rId3" Type="http://schemas.openxmlformats.org/officeDocument/2006/relationships/image" Target="../media/image182.svg"/><Relationship Id="rId21" Type="http://schemas.openxmlformats.org/officeDocument/2006/relationships/image" Target="../media/image200.svg"/><Relationship Id="rId7" Type="http://schemas.openxmlformats.org/officeDocument/2006/relationships/image" Target="../media/image186.svg"/><Relationship Id="rId12" Type="http://schemas.openxmlformats.org/officeDocument/2006/relationships/image" Target="../media/image191.png"/><Relationship Id="rId17" Type="http://schemas.openxmlformats.org/officeDocument/2006/relationships/image" Target="../media/image196.svg"/><Relationship Id="rId25" Type="http://schemas.openxmlformats.org/officeDocument/2006/relationships/image" Target="../media/image204.svg"/><Relationship Id="rId2" Type="http://schemas.openxmlformats.org/officeDocument/2006/relationships/image" Target="../media/image181.png"/><Relationship Id="rId16" Type="http://schemas.openxmlformats.org/officeDocument/2006/relationships/image" Target="../media/image195.png"/><Relationship Id="rId20" Type="http://schemas.openxmlformats.org/officeDocument/2006/relationships/image" Target="../media/image199.png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5.png"/><Relationship Id="rId11" Type="http://schemas.openxmlformats.org/officeDocument/2006/relationships/image" Target="../media/image190.svg"/><Relationship Id="rId24" Type="http://schemas.openxmlformats.org/officeDocument/2006/relationships/image" Target="../media/image203.png"/><Relationship Id="rId5" Type="http://schemas.openxmlformats.org/officeDocument/2006/relationships/image" Target="../media/image184.svg"/><Relationship Id="rId15" Type="http://schemas.openxmlformats.org/officeDocument/2006/relationships/image" Target="../media/image194.svg"/><Relationship Id="rId23" Type="http://schemas.openxmlformats.org/officeDocument/2006/relationships/image" Target="../media/image202.svg"/><Relationship Id="rId28" Type="http://schemas.openxmlformats.org/officeDocument/2006/relationships/slide" Target="slide2.xml"/><Relationship Id="rId10" Type="http://schemas.openxmlformats.org/officeDocument/2006/relationships/image" Target="../media/image189.png"/><Relationship Id="rId19" Type="http://schemas.openxmlformats.org/officeDocument/2006/relationships/image" Target="../media/image198.svg"/><Relationship Id="rId4" Type="http://schemas.openxmlformats.org/officeDocument/2006/relationships/image" Target="../media/image183.png"/><Relationship Id="rId9" Type="http://schemas.openxmlformats.org/officeDocument/2006/relationships/image" Target="../media/image188.svg"/><Relationship Id="rId14" Type="http://schemas.openxmlformats.org/officeDocument/2006/relationships/image" Target="../media/image193.png"/><Relationship Id="rId22" Type="http://schemas.openxmlformats.org/officeDocument/2006/relationships/image" Target="../media/image201.png"/><Relationship Id="rId27" Type="http://schemas.openxmlformats.org/officeDocument/2006/relationships/image" Target="../media/image206.svg"/><Relationship Id="rId30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0.xml"/><Relationship Id="rId18" Type="http://schemas.openxmlformats.org/officeDocument/2006/relationships/slide" Target="slide16.xml"/><Relationship Id="rId26" Type="http://schemas.openxmlformats.org/officeDocument/2006/relationships/image" Target="../media/image8.svg"/><Relationship Id="rId39" Type="http://schemas.openxmlformats.org/officeDocument/2006/relationships/image" Target="../media/image21.png"/><Relationship Id="rId21" Type="http://schemas.openxmlformats.org/officeDocument/2006/relationships/slide" Target="slide20.xml"/><Relationship Id="rId34" Type="http://schemas.openxmlformats.org/officeDocument/2006/relationships/image" Target="../media/image16.svg"/><Relationship Id="rId42" Type="http://schemas.openxmlformats.org/officeDocument/2006/relationships/image" Target="../media/image24.svg"/><Relationship Id="rId7" Type="http://schemas.openxmlformats.org/officeDocument/2006/relationships/slide" Target="slide3.xml"/><Relationship Id="rId2" Type="http://schemas.openxmlformats.org/officeDocument/2006/relationships/image" Target="../media/image3.png"/><Relationship Id="rId16" Type="http://schemas.openxmlformats.org/officeDocument/2006/relationships/slide" Target="slide13.xml"/><Relationship Id="rId20" Type="http://schemas.openxmlformats.org/officeDocument/2006/relationships/slide" Target="slide19.xml"/><Relationship Id="rId29" Type="http://schemas.openxmlformats.org/officeDocument/2006/relationships/image" Target="../media/image11.png"/><Relationship Id="rId41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svg"/><Relationship Id="rId11" Type="http://schemas.openxmlformats.org/officeDocument/2006/relationships/slide" Target="slide8.xml"/><Relationship Id="rId24" Type="http://schemas.openxmlformats.org/officeDocument/2006/relationships/slide" Target="slide23.xml"/><Relationship Id="rId32" Type="http://schemas.openxmlformats.org/officeDocument/2006/relationships/image" Target="../media/image14.svg"/><Relationship Id="rId37" Type="http://schemas.openxmlformats.org/officeDocument/2006/relationships/image" Target="../media/image19.png"/><Relationship Id="rId40" Type="http://schemas.openxmlformats.org/officeDocument/2006/relationships/image" Target="../media/image22.svg"/><Relationship Id="rId5" Type="http://schemas.openxmlformats.org/officeDocument/2006/relationships/image" Target="../media/image5.png"/><Relationship Id="rId15" Type="http://schemas.openxmlformats.org/officeDocument/2006/relationships/slide" Target="slide12.xml"/><Relationship Id="rId23" Type="http://schemas.openxmlformats.org/officeDocument/2006/relationships/slide" Target="slide22.xml"/><Relationship Id="rId28" Type="http://schemas.openxmlformats.org/officeDocument/2006/relationships/image" Target="../media/image10.svg"/><Relationship Id="rId36" Type="http://schemas.openxmlformats.org/officeDocument/2006/relationships/image" Target="../media/image18.svg"/><Relationship Id="rId10" Type="http://schemas.openxmlformats.org/officeDocument/2006/relationships/slide" Target="slide7.xml"/><Relationship Id="rId19" Type="http://schemas.openxmlformats.org/officeDocument/2006/relationships/slide" Target="slide18.xml"/><Relationship Id="rId31" Type="http://schemas.openxmlformats.org/officeDocument/2006/relationships/image" Target="../media/image13.png"/><Relationship Id="rId4" Type="http://schemas.openxmlformats.org/officeDocument/2006/relationships/slide" Target="slide2.xml"/><Relationship Id="rId9" Type="http://schemas.openxmlformats.org/officeDocument/2006/relationships/slide" Target="slide5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image" Target="../media/image9.png"/><Relationship Id="rId30" Type="http://schemas.openxmlformats.org/officeDocument/2006/relationships/image" Target="../media/image12.svg"/><Relationship Id="rId35" Type="http://schemas.openxmlformats.org/officeDocument/2006/relationships/image" Target="../media/image17.png"/><Relationship Id="rId8" Type="http://schemas.openxmlformats.org/officeDocument/2006/relationships/slide" Target="slide4.xml"/><Relationship Id="rId3" Type="http://schemas.openxmlformats.org/officeDocument/2006/relationships/image" Target="../media/image4.svg"/><Relationship Id="rId12" Type="http://schemas.openxmlformats.org/officeDocument/2006/relationships/slide" Target="slide9.xml"/><Relationship Id="rId17" Type="http://schemas.openxmlformats.org/officeDocument/2006/relationships/slide" Target="slide14.xml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38" Type="http://schemas.openxmlformats.org/officeDocument/2006/relationships/image" Target="../media/image2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13" Type="http://schemas.openxmlformats.org/officeDocument/2006/relationships/image" Target="../media/image218.svg"/><Relationship Id="rId18" Type="http://schemas.openxmlformats.org/officeDocument/2006/relationships/image" Target="../media/image172.png"/><Relationship Id="rId26" Type="http://schemas.openxmlformats.org/officeDocument/2006/relationships/image" Target="../media/image166.png"/><Relationship Id="rId3" Type="http://schemas.openxmlformats.org/officeDocument/2006/relationships/image" Target="../media/image208.svg"/><Relationship Id="rId21" Type="http://schemas.openxmlformats.org/officeDocument/2006/relationships/image" Target="../media/image224.svg"/><Relationship Id="rId7" Type="http://schemas.openxmlformats.org/officeDocument/2006/relationships/image" Target="../media/image212.svg"/><Relationship Id="rId12" Type="http://schemas.openxmlformats.org/officeDocument/2006/relationships/image" Target="../media/image217.png"/><Relationship Id="rId17" Type="http://schemas.openxmlformats.org/officeDocument/2006/relationships/image" Target="../media/image222.svg"/><Relationship Id="rId25" Type="http://schemas.openxmlformats.org/officeDocument/2006/relationships/image" Target="../media/image177.svg"/><Relationship Id="rId2" Type="http://schemas.openxmlformats.org/officeDocument/2006/relationships/image" Target="../media/image207.png"/><Relationship Id="rId16" Type="http://schemas.openxmlformats.org/officeDocument/2006/relationships/image" Target="../media/image221.png"/><Relationship Id="rId20" Type="http://schemas.openxmlformats.org/officeDocument/2006/relationships/image" Target="../media/image223.png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1.png"/><Relationship Id="rId11" Type="http://schemas.openxmlformats.org/officeDocument/2006/relationships/image" Target="../media/image216.svg"/><Relationship Id="rId24" Type="http://schemas.openxmlformats.org/officeDocument/2006/relationships/image" Target="../media/image176.png"/><Relationship Id="rId5" Type="http://schemas.openxmlformats.org/officeDocument/2006/relationships/image" Target="../media/image210.svg"/><Relationship Id="rId15" Type="http://schemas.openxmlformats.org/officeDocument/2006/relationships/image" Target="../media/image220.svg"/><Relationship Id="rId23" Type="http://schemas.openxmlformats.org/officeDocument/2006/relationships/image" Target="../media/image38.svg"/><Relationship Id="rId28" Type="http://schemas.openxmlformats.org/officeDocument/2006/relationships/slide" Target="slide2.xml"/><Relationship Id="rId10" Type="http://schemas.openxmlformats.org/officeDocument/2006/relationships/image" Target="../media/image215.png"/><Relationship Id="rId19" Type="http://schemas.openxmlformats.org/officeDocument/2006/relationships/image" Target="../media/image173.svg"/><Relationship Id="rId4" Type="http://schemas.openxmlformats.org/officeDocument/2006/relationships/image" Target="../media/image209.png"/><Relationship Id="rId9" Type="http://schemas.openxmlformats.org/officeDocument/2006/relationships/image" Target="../media/image214.svg"/><Relationship Id="rId14" Type="http://schemas.openxmlformats.org/officeDocument/2006/relationships/image" Target="../media/image219.png"/><Relationship Id="rId22" Type="http://schemas.openxmlformats.org/officeDocument/2006/relationships/image" Target="../media/image37.png"/><Relationship Id="rId27" Type="http://schemas.openxmlformats.org/officeDocument/2006/relationships/image" Target="../media/image167.svg"/><Relationship Id="rId30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2.svg"/><Relationship Id="rId18" Type="http://schemas.openxmlformats.org/officeDocument/2006/relationships/image" Target="../media/image176.png"/><Relationship Id="rId26" Type="http://schemas.openxmlformats.org/officeDocument/2006/relationships/image" Target="../media/image237.png"/><Relationship Id="rId3" Type="http://schemas.openxmlformats.org/officeDocument/2006/relationships/image" Target="../media/image226.svg"/><Relationship Id="rId21" Type="http://schemas.openxmlformats.org/officeDocument/2006/relationships/image" Target="../media/image234.svg"/><Relationship Id="rId34" Type="http://schemas.openxmlformats.org/officeDocument/2006/relationships/image" Target="../media/image6.svg"/><Relationship Id="rId7" Type="http://schemas.openxmlformats.org/officeDocument/2006/relationships/image" Target="../media/image230.svg"/><Relationship Id="rId12" Type="http://schemas.openxmlformats.org/officeDocument/2006/relationships/image" Target="../media/image221.png"/><Relationship Id="rId17" Type="http://schemas.openxmlformats.org/officeDocument/2006/relationships/image" Target="../media/image38.svg"/><Relationship Id="rId25" Type="http://schemas.openxmlformats.org/officeDocument/2006/relationships/image" Target="../media/image236.svg"/><Relationship Id="rId33" Type="http://schemas.openxmlformats.org/officeDocument/2006/relationships/image" Target="../media/image5.png"/><Relationship Id="rId2" Type="http://schemas.openxmlformats.org/officeDocument/2006/relationships/image" Target="../media/image225.png"/><Relationship Id="rId16" Type="http://schemas.openxmlformats.org/officeDocument/2006/relationships/image" Target="../media/image37.png"/><Relationship Id="rId20" Type="http://schemas.openxmlformats.org/officeDocument/2006/relationships/image" Target="../media/image233.png"/><Relationship Id="rId29" Type="http://schemas.openxmlformats.org/officeDocument/2006/relationships/image" Target="../media/image240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9.png"/><Relationship Id="rId11" Type="http://schemas.openxmlformats.org/officeDocument/2006/relationships/image" Target="../media/image220.svg"/><Relationship Id="rId24" Type="http://schemas.openxmlformats.org/officeDocument/2006/relationships/image" Target="../media/image235.png"/><Relationship Id="rId32" Type="http://schemas.openxmlformats.org/officeDocument/2006/relationships/slide" Target="slide2.xml"/><Relationship Id="rId5" Type="http://schemas.openxmlformats.org/officeDocument/2006/relationships/image" Target="../media/image228.svg"/><Relationship Id="rId15" Type="http://schemas.openxmlformats.org/officeDocument/2006/relationships/image" Target="../media/image173.svg"/><Relationship Id="rId23" Type="http://schemas.openxmlformats.org/officeDocument/2006/relationships/image" Target="../media/image139.svg"/><Relationship Id="rId28" Type="http://schemas.openxmlformats.org/officeDocument/2006/relationships/image" Target="../media/image239.png"/><Relationship Id="rId10" Type="http://schemas.openxmlformats.org/officeDocument/2006/relationships/image" Target="../media/image219.png"/><Relationship Id="rId19" Type="http://schemas.openxmlformats.org/officeDocument/2006/relationships/image" Target="../media/image177.svg"/><Relationship Id="rId31" Type="http://schemas.openxmlformats.org/officeDocument/2006/relationships/image" Target="../media/image242.svg"/><Relationship Id="rId4" Type="http://schemas.openxmlformats.org/officeDocument/2006/relationships/image" Target="../media/image227.png"/><Relationship Id="rId9" Type="http://schemas.openxmlformats.org/officeDocument/2006/relationships/image" Target="../media/image232.svg"/><Relationship Id="rId14" Type="http://schemas.openxmlformats.org/officeDocument/2006/relationships/image" Target="../media/image172.png"/><Relationship Id="rId22" Type="http://schemas.openxmlformats.org/officeDocument/2006/relationships/image" Target="../media/image138.png"/><Relationship Id="rId27" Type="http://schemas.openxmlformats.org/officeDocument/2006/relationships/image" Target="../media/image238.svg"/><Relationship Id="rId30" Type="http://schemas.openxmlformats.org/officeDocument/2006/relationships/image" Target="../media/image241.png"/><Relationship Id="rId8" Type="http://schemas.openxmlformats.org/officeDocument/2006/relationships/image" Target="../media/image2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3" Type="http://schemas.openxmlformats.org/officeDocument/2006/relationships/image" Target="../media/image244.svg"/><Relationship Id="rId7" Type="http://schemas.openxmlformats.org/officeDocument/2006/relationships/image" Target="../media/image248.svg"/><Relationship Id="rId12" Type="http://schemas.openxmlformats.org/officeDocument/2006/relationships/image" Target="../media/image6.sv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7.png"/><Relationship Id="rId11" Type="http://schemas.openxmlformats.org/officeDocument/2006/relationships/image" Target="../media/image5.png"/><Relationship Id="rId5" Type="http://schemas.openxmlformats.org/officeDocument/2006/relationships/image" Target="../media/image246.svg"/><Relationship Id="rId10" Type="http://schemas.openxmlformats.org/officeDocument/2006/relationships/slide" Target="slide2.xml"/><Relationship Id="rId4" Type="http://schemas.openxmlformats.org/officeDocument/2006/relationships/image" Target="../media/image245.png"/><Relationship Id="rId9" Type="http://schemas.openxmlformats.org/officeDocument/2006/relationships/image" Target="../media/image250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57.svg"/><Relationship Id="rId18" Type="http://schemas.openxmlformats.org/officeDocument/2006/relationships/image" Target="../media/image258.png"/><Relationship Id="rId3" Type="http://schemas.openxmlformats.org/officeDocument/2006/relationships/image" Target="../media/image67.svg"/><Relationship Id="rId21" Type="http://schemas.openxmlformats.org/officeDocument/2006/relationships/image" Target="../media/image261.svg"/><Relationship Id="rId7" Type="http://schemas.openxmlformats.org/officeDocument/2006/relationships/image" Target="../media/image253.svg"/><Relationship Id="rId12" Type="http://schemas.openxmlformats.org/officeDocument/2006/relationships/image" Target="../media/image256.png"/><Relationship Id="rId17" Type="http://schemas.openxmlformats.org/officeDocument/2006/relationships/image" Target="../media/image242.svg"/><Relationship Id="rId2" Type="http://schemas.openxmlformats.org/officeDocument/2006/relationships/image" Target="../media/image66.png"/><Relationship Id="rId16" Type="http://schemas.openxmlformats.org/officeDocument/2006/relationships/image" Target="../media/image241.png"/><Relationship Id="rId20" Type="http://schemas.openxmlformats.org/officeDocument/2006/relationships/image" Target="../media/image26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2.png"/><Relationship Id="rId11" Type="http://schemas.openxmlformats.org/officeDocument/2006/relationships/image" Target="../media/image255.svg"/><Relationship Id="rId24" Type="http://schemas.openxmlformats.org/officeDocument/2006/relationships/image" Target="../media/image6.svg"/><Relationship Id="rId5" Type="http://schemas.openxmlformats.org/officeDocument/2006/relationships/hyperlink" Target="https://www.oktatas.hu/kozneveles/erettsegi/altalanos_tajekoztatas/vizsgabizottsag_dontese_elleni_kerelem" TargetMode="External"/><Relationship Id="rId15" Type="http://schemas.openxmlformats.org/officeDocument/2006/relationships/image" Target="../media/image20.svg"/><Relationship Id="rId23" Type="http://schemas.openxmlformats.org/officeDocument/2006/relationships/image" Target="../media/image5.png"/><Relationship Id="rId10" Type="http://schemas.openxmlformats.org/officeDocument/2006/relationships/image" Target="../media/image254.png"/><Relationship Id="rId19" Type="http://schemas.openxmlformats.org/officeDocument/2006/relationships/image" Target="../media/image259.svg"/><Relationship Id="rId4" Type="http://schemas.openxmlformats.org/officeDocument/2006/relationships/image" Target="../media/image251.png"/><Relationship Id="rId9" Type="http://schemas.openxmlformats.org/officeDocument/2006/relationships/image" Target="../media/image18.svg"/><Relationship Id="rId14" Type="http://schemas.openxmlformats.org/officeDocument/2006/relationships/image" Target="../media/image19.png"/><Relationship Id="rId22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kir.oktatas.hu/szervezet.index" TargetMode="External"/><Relationship Id="rId13" Type="http://schemas.openxmlformats.org/officeDocument/2006/relationships/image" Target="../media/image28.svg"/><Relationship Id="rId3" Type="http://schemas.openxmlformats.org/officeDocument/2006/relationships/hyperlink" Target="https://www.oktatas.hu/" TargetMode="External"/><Relationship Id="rId7" Type="http://schemas.openxmlformats.org/officeDocument/2006/relationships/hyperlink" Target="https://www.nive.hu/index.php" TargetMode="External"/><Relationship Id="rId12" Type="http://schemas.openxmlformats.org/officeDocument/2006/relationships/image" Target="../media/image27.png"/><Relationship Id="rId2" Type="http://schemas.openxmlformats.org/officeDocument/2006/relationships/hyperlink" Target="mailto:info@oh.gov.hu" TargetMode="External"/><Relationship Id="rId16" Type="http://schemas.openxmlformats.org/officeDocument/2006/relationships/image" Target="../media/image6.sv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felvi.hu/" TargetMode="External"/><Relationship Id="rId11" Type="http://schemas.openxmlformats.org/officeDocument/2006/relationships/image" Target="../media/image26.svg"/><Relationship Id="rId5" Type="http://schemas.openxmlformats.org/officeDocument/2006/relationships/hyperlink" Target="https://www.oktatas.hu/kozneveles/erettsegi/jelentkezes" TargetMode="External"/><Relationship Id="rId15" Type="http://schemas.openxmlformats.org/officeDocument/2006/relationships/image" Target="../media/image5.png"/><Relationship Id="rId10" Type="http://schemas.openxmlformats.org/officeDocument/2006/relationships/image" Target="../media/image25.png"/><Relationship Id="rId4" Type="http://schemas.openxmlformats.org/officeDocument/2006/relationships/hyperlink" Target="https://www.oktatas.hu/kozneveles/erettsegi/2021_erettsegi_gyik" TargetMode="External"/><Relationship Id="rId9" Type="http://schemas.openxmlformats.org/officeDocument/2006/relationships/hyperlink" Target="https://kk.gov.hu/tankeruletek" TargetMode="External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30.svg"/><Relationship Id="rId7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0.svg"/><Relationship Id="rId18" Type="http://schemas.openxmlformats.org/officeDocument/2006/relationships/image" Target="../media/image45.png"/><Relationship Id="rId3" Type="http://schemas.openxmlformats.org/officeDocument/2006/relationships/image" Target="../media/image34.svg"/><Relationship Id="rId7" Type="http://schemas.openxmlformats.org/officeDocument/2006/relationships/image" Target="../media/image36.svg"/><Relationship Id="rId12" Type="http://schemas.openxmlformats.org/officeDocument/2006/relationships/image" Target="../media/image39.png"/><Relationship Id="rId17" Type="http://schemas.openxmlformats.org/officeDocument/2006/relationships/image" Target="../media/image44.svg"/><Relationship Id="rId2" Type="http://schemas.openxmlformats.org/officeDocument/2006/relationships/image" Target="../media/image33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11" Type="http://schemas.openxmlformats.org/officeDocument/2006/relationships/image" Target="../media/image38.svg"/><Relationship Id="rId5" Type="http://schemas.openxmlformats.org/officeDocument/2006/relationships/image" Target="../media/image12.svg"/><Relationship Id="rId15" Type="http://schemas.openxmlformats.org/officeDocument/2006/relationships/image" Target="../media/image42.svg"/><Relationship Id="rId10" Type="http://schemas.openxmlformats.org/officeDocument/2006/relationships/image" Target="../media/image37.png"/><Relationship Id="rId19" Type="http://schemas.openxmlformats.org/officeDocument/2006/relationships/image" Target="../media/image46.svg"/><Relationship Id="rId4" Type="http://schemas.openxmlformats.org/officeDocument/2006/relationships/image" Target="../media/image11.png"/><Relationship Id="rId9" Type="http://schemas.openxmlformats.org/officeDocument/2006/relationships/image" Target="../media/image22.sv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56.png"/><Relationship Id="rId18" Type="http://schemas.openxmlformats.org/officeDocument/2006/relationships/image" Target="../media/image61.svg"/><Relationship Id="rId3" Type="http://schemas.openxmlformats.org/officeDocument/2006/relationships/hyperlink" Target="https://www.oktatas.hu/kozneveles/erettsegi/2026tavaszi_vizsgaidoszak/valaszthato_erettsegi_vizsgatargyak_2026" TargetMode="External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17" Type="http://schemas.openxmlformats.org/officeDocument/2006/relationships/image" Target="../media/image60.png"/><Relationship Id="rId25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9.svg"/><Relationship Id="rId20" Type="http://schemas.openxmlformats.org/officeDocument/2006/relationships/image" Target="../media/image63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24" Type="http://schemas.openxmlformats.org/officeDocument/2006/relationships/image" Target="../media/image5.png"/><Relationship Id="rId5" Type="http://schemas.openxmlformats.org/officeDocument/2006/relationships/image" Target="../media/image48.svg"/><Relationship Id="rId15" Type="http://schemas.openxmlformats.org/officeDocument/2006/relationships/image" Target="../media/image58.png"/><Relationship Id="rId23" Type="http://schemas.openxmlformats.org/officeDocument/2006/relationships/slide" Target="slide2.xml"/><Relationship Id="rId10" Type="http://schemas.openxmlformats.org/officeDocument/2006/relationships/image" Target="../media/image53.sv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svg"/><Relationship Id="rId22" Type="http://schemas.openxmlformats.org/officeDocument/2006/relationships/image" Target="../media/image6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svg"/><Relationship Id="rId18" Type="http://schemas.openxmlformats.org/officeDocument/2006/relationships/image" Target="../media/image69.png"/><Relationship Id="rId3" Type="http://schemas.openxmlformats.org/officeDocument/2006/relationships/image" Target="../media/image67.svg"/><Relationship Id="rId21" Type="http://schemas.openxmlformats.org/officeDocument/2006/relationships/image" Target="../media/image5.png"/><Relationship Id="rId7" Type="http://schemas.openxmlformats.org/officeDocument/2006/relationships/image" Target="../media/image10.svg"/><Relationship Id="rId12" Type="http://schemas.openxmlformats.org/officeDocument/2006/relationships/image" Target="../media/image13.png"/><Relationship Id="rId17" Type="http://schemas.openxmlformats.org/officeDocument/2006/relationships/image" Target="../media/image16.svg"/><Relationship Id="rId2" Type="http://schemas.openxmlformats.org/officeDocument/2006/relationships/image" Target="../media/image66.png"/><Relationship Id="rId16" Type="http://schemas.openxmlformats.org/officeDocument/2006/relationships/image" Target="../media/image15.png"/><Relationship Id="rId20" Type="http://schemas.openxmlformats.org/officeDocument/2006/relationships/slide" Target="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image" Target="../media/image36.svg"/><Relationship Id="rId5" Type="http://schemas.openxmlformats.org/officeDocument/2006/relationships/hyperlink" Target="https://www.oktatas.hu/kozneveles/erettsegi/altalanos_tajekoztatas/vizsgadijak" TargetMode="External"/><Relationship Id="rId15" Type="http://schemas.openxmlformats.org/officeDocument/2006/relationships/image" Target="../media/image22.svg"/><Relationship Id="rId10" Type="http://schemas.openxmlformats.org/officeDocument/2006/relationships/image" Target="../media/image35.png"/><Relationship Id="rId19" Type="http://schemas.openxmlformats.org/officeDocument/2006/relationships/image" Target="../media/image70.svg"/><Relationship Id="rId4" Type="http://schemas.openxmlformats.org/officeDocument/2006/relationships/image" Target="../media/image68.png"/><Relationship Id="rId9" Type="http://schemas.openxmlformats.org/officeDocument/2006/relationships/image" Target="../media/image12.svg"/><Relationship Id="rId14" Type="http://schemas.openxmlformats.org/officeDocument/2006/relationships/image" Target="../media/image21.png"/><Relationship Id="rId22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7.svg"/><Relationship Id="rId7" Type="http://schemas.openxmlformats.org/officeDocument/2006/relationships/image" Target="../media/image73.svg"/><Relationship Id="rId12" Type="http://schemas.openxmlformats.org/officeDocument/2006/relationships/image" Target="../media/image6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2.png"/><Relationship Id="rId11" Type="http://schemas.openxmlformats.org/officeDocument/2006/relationships/image" Target="../media/image5.png"/><Relationship Id="rId5" Type="http://schemas.openxmlformats.org/officeDocument/2006/relationships/hyperlink" Target="https://www.oktatas.hu/pub_bin/dload/kozoktatas/erettsegi/tajekoztatok/Tjvban_elorehozott_erettsegi_.pdf" TargetMode="External"/><Relationship Id="rId10" Type="http://schemas.openxmlformats.org/officeDocument/2006/relationships/slide" Target="slide2.xml"/><Relationship Id="rId4" Type="http://schemas.openxmlformats.org/officeDocument/2006/relationships/image" Target="../media/image71.png"/><Relationship Id="rId9" Type="http://schemas.openxmlformats.org/officeDocument/2006/relationships/image" Target="../media/image7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9B9DCA-201F-4123-B35D-CE559AF365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000" dirty="0"/>
              <a:t>Érettségi kisokos</a:t>
            </a:r>
          </a:p>
        </p:txBody>
      </p:sp>
    </p:spTree>
    <p:extLst>
      <p:ext uri="{BB962C8B-B14F-4D97-AF65-F5344CB8AC3E}">
        <p14:creationId xmlns:p14="http://schemas.microsoft.com/office/powerpoint/2010/main" val="1702971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Ív 6">
            <a:extLst>
              <a:ext uri="{FF2B5EF4-FFF2-40B4-BE49-F238E27FC236}">
                <a16:creationId xmlns:a16="http://schemas.microsoft.com/office/drawing/2014/main" id="{22EA07AA-37C9-49B8-9F3D-15BAF0433A46}"/>
              </a:ext>
            </a:extLst>
          </p:cNvPr>
          <p:cNvSpPr/>
          <p:nvPr/>
        </p:nvSpPr>
        <p:spPr>
          <a:xfrm rot="17145835">
            <a:off x="2030094" y="678018"/>
            <a:ext cx="1886266" cy="2621453"/>
          </a:xfrm>
          <a:prstGeom prst="arc">
            <a:avLst/>
          </a:prstGeom>
          <a:ln w="1270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Ív 42">
            <a:extLst>
              <a:ext uri="{FF2B5EF4-FFF2-40B4-BE49-F238E27FC236}">
                <a16:creationId xmlns:a16="http://schemas.microsoft.com/office/drawing/2014/main" id="{8F6AB848-A535-4AAE-A8EE-C8661B97D94A}"/>
              </a:ext>
            </a:extLst>
          </p:cNvPr>
          <p:cNvSpPr/>
          <p:nvPr/>
        </p:nvSpPr>
        <p:spPr>
          <a:xfrm rot="900000">
            <a:off x="2359725" y="2407941"/>
            <a:ext cx="3298639" cy="4177967"/>
          </a:xfrm>
          <a:prstGeom prst="arc">
            <a:avLst/>
          </a:prstGeom>
          <a:ln w="76200">
            <a:solidFill>
              <a:srgbClr val="CB752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C097FDE0-553A-4B84-A1B8-51B5EADA06BE}"/>
              </a:ext>
            </a:extLst>
          </p:cNvPr>
          <p:cNvGrpSpPr/>
          <p:nvPr/>
        </p:nvGrpSpPr>
        <p:grpSpPr>
          <a:xfrm>
            <a:off x="253253" y="1429541"/>
            <a:ext cx="4372815" cy="3171859"/>
            <a:chOff x="220979" y="1429541"/>
            <a:chExt cx="4372815" cy="3171859"/>
          </a:xfrm>
        </p:grpSpPr>
        <p:pic>
          <p:nvPicPr>
            <p:cNvPr id="8" name="Ábra 7">
              <a:extLst>
                <a:ext uri="{FF2B5EF4-FFF2-40B4-BE49-F238E27FC236}">
                  <a16:creationId xmlns:a16="http://schemas.microsoft.com/office/drawing/2014/main" id="{7B858356-35F0-4F16-A938-419B8CF2B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0979" y="1762239"/>
              <a:ext cx="4372815" cy="2839161"/>
            </a:xfrm>
            <a:prstGeom prst="rect">
              <a:avLst/>
            </a:prstGeom>
          </p:spPr>
        </p:pic>
        <p:sp>
          <p:nvSpPr>
            <p:cNvPr id="25" name="Szövegdoboz 24">
              <a:extLst>
                <a:ext uri="{FF2B5EF4-FFF2-40B4-BE49-F238E27FC236}">
                  <a16:creationId xmlns:a16="http://schemas.microsoft.com/office/drawing/2014/main" id="{A304CB8C-9ABC-48A6-A8A6-5F8DA69E80CB}"/>
                </a:ext>
              </a:extLst>
            </p:cNvPr>
            <p:cNvSpPr txBox="1"/>
            <p:nvPr/>
          </p:nvSpPr>
          <p:spPr>
            <a:xfrm>
              <a:off x="323666" y="2089656"/>
              <a:ext cx="4250763" cy="23493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hu-HU" sz="1400" b="1" dirty="0">
                  <a:latin typeface="+mj-lt"/>
                </a:rPr>
                <a:t>Területileg illetékes fővá­rosi, vármegyei kormány­hivatalban</a:t>
              </a:r>
            </a:p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hu-HU" sz="1400" dirty="0">
                  <a:latin typeface="+mj-lt"/>
                </a:rPr>
                <a:t>E-jel programmal</a:t>
              </a:r>
            </a:p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hu-HU" sz="1400" dirty="0">
                  <a:latin typeface="+mj-lt"/>
                </a:rPr>
                <a:t>Jelentkezési lappal:</a:t>
              </a:r>
            </a:p>
            <a:p>
              <a:pPr marL="288000" lvl="1" indent="-108000">
                <a:buFont typeface="Arial" panose="020B0604020202020204" pitchFamily="34" charset="0"/>
                <a:buChar char="•"/>
              </a:pPr>
              <a:r>
                <a:rPr lang="hu-HU" sz="1400" dirty="0">
                  <a:latin typeface="+mj-lt"/>
                </a:rPr>
                <a:t>Postai úton, tértivevé­nyes küldeményben</a:t>
              </a:r>
            </a:p>
            <a:p>
              <a:pPr marL="288000" lvl="1" indent="-108000">
                <a:buFont typeface="Arial" panose="020B0604020202020204" pitchFamily="34" charset="0"/>
                <a:buChar char="•"/>
              </a:pPr>
              <a:r>
                <a:rPr lang="hu-HU" sz="1400" dirty="0">
                  <a:latin typeface="+mj-lt"/>
                </a:rPr>
                <a:t>E-papír szolgáltatással</a:t>
              </a:r>
            </a:p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hu-HU" sz="1400" dirty="0">
                  <a:latin typeface="+mj-lt"/>
                </a:rPr>
                <a:t> Személyesen</a:t>
              </a:r>
            </a:p>
            <a:p>
              <a:pPr>
                <a:spcBef>
                  <a:spcPts val="800"/>
                </a:spcBef>
              </a:pPr>
              <a:r>
                <a:rPr lang="hu-HU" sz="1400" b="1" dirty="0">
                  <a:latin typeface="+mj-lt"/>
                </a:rPr>
                <a:t>Egy vizsgát szervező iskolában</a:t>
              </a:r>
            </a:p>
            <a:p>
              <a:pPr marL="108000" indent="-108000">
                <a:buFont typeface="Arial" panose="020B0604020202020204" pitchFamily="34" charset="0"/>
                <a:buChar char="•"/>
              </a:pPr>
              <a:r>
                <a:rPr lang="hu-HU" sz="1400" dirty="0">
                  <a:latin typeface="+mj-lt"/>
                </a:rPr>
                <a:t>Személyesen</a:t>
              </a:r>
            </a:p>
            <a:p>
              <a:r>
                <a:rPr lang="hu-HU" sz="1400" b="1" dirty="0">
                  <a:latin typeface="+mj-lt"/>
                </a:rPr>
                <a:t>Fontos:</a:t>
              </a:r>
              <a:r>
                <a:rPr lang="hu-HU" sz="1400" dirty="0">
                  <a:latin typeface="+mj-lt"/>
                </a:rPr>
                <a:t> Nem köteles fogad­ni a jelentkezést.</a:t>
              </a:r>
            </a:p>
          </p:txBody>
        </p:sp>
        <p:grpSp>
          <p:nvGrpSpPr>
            <p:cNvPr id="26" name="Csoportba foglalás 25">
              <a:extLst>
                <a:ext uri="{FF2B5EF4-FFF2-40B4-BE49-F238E27FC236}">
                  <a16:creationId xmlns:a16="http://schemas.microsoft.com/office/drawing/2014/main" id="{4A22747C-667C-4159-9032-650634C074B5}"/>
                </a:ext>
              </a:extLst>
            </p:cNvPr>
            <p:cNvGrpSpPr/>
            <p:nvPr/>
          </p:nvGrpSpPr>
          <p:grpSpPr>
            <a:xfrm>
              <a:off x="656146" y="1429541"/>
              <a:ext cx="2103001" cy="638212"/>
              <a:chOff x="513199" y="1422400"/>
              <a:chExt cx="2103001" cy="638212"/>
            </a:xfrm>
          </p:grpSpPr>
          <p:sp>
            <p:nvSpPr>
              <p:cNvPr id="27" name="Freeform 11">
                <a:extLst>
                  <a:ext uri="{FF2B5EF4-FFF2-40B4-BE49-F238E27FC236}">
                    <a16:creationId xmlns:a16="http://schemas.microsoft.com/office/drawing/2014/main" id="{180FA8AA-B826-46FE-A4AC-E5106E9A7F6F}"/>
                  </a:ext>
                </a:extLst>
              </p:cNvPr>
              <p:cNvSpPr/>
              <p:nvPr/>
            </p:nvSpPr>
            <p:spPr>
              <a:xfrm>
                <a:off x="513199" y="1422400"/>
                <a:ext cx="2103001" cy="63821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72545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144604"/>
                    </a:lnTo>
                    <a:cubicBezTo>
                      <a:pt x="812800" y="178536"/>
                      <a:pt x="799321" y="211079"/>
                      <a:pt x="775327" y="235072"/>
                    </a:cubicBezTo>
                    <a:cubicBezTo>
                      <a:pt x="751333" y="259066"/>
                      <a:pt x="718791" y="272545"/>
                      <a:pt x="684859" y="272545"/>
                    </a:cubicBezTo>
                    <a:lnTo>
                      <a:pt x="127941" y="272545"/>
                    </a:lnTo>
                    <a:cubicBezTo>
                      <a:pt x="94009" y="272545"/>
                      <a:pt x="61467" y="259066"/>
                      <a:pt x="37473" y="235072"/>
                    </a:cubicBezTo>
                    <a:cubicBezTo>
                      <a:pt x="13479" y="211079"/>
                      <a:pt x="0" y="178536"/>
                      <a:pt x="0" y="144604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D88336"/>
              </a:solidFill>
            </p:spPr>
          </p:sp>
          <p:sp>
            <p:nvSpPr>
              <p:cNvPr id="28" name="Szövegdoboz 27">
                <a:extLst>
                  <a:ext uri="{FF2B5EF4-FFF2-40B4-BE49-F238E27FC236}">
                    <a16:creationId xmlns:a16="http://schemas.microsoft.com/office/drawing/2014/main" id="{A1A0414E-726A-46C2-932E-15A13A73064C}"/>
                  </a:ext>
                </a:extLst>
              </p:cNvPr>
              <p:cNvSpPr txBox="1"/>
              <p:nvPr/>
            </p:nvSpPr>
            <p:spPr>
              <a:xfrm>
                <a:off x="923349" y="1556840"/>
                <a:ext cx="12827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u-HU" sz="1800" b="1" dirty="0">
                    <a:solidFill>
                      <a:schemeClr val="bg1"/>
                    </a:solidFill>
                  </a:rPr>
                  <a:t>Igen</a:t>
                </a:r>
                <a:endParaRPr lang="hu-HU" dirty="0"/>
              </a:p>
            </p:txBody>
          </p:sp>
        </p:grpSp>
      </p:grpSp>
      <p:pic>
        <p:nvPicPr>
          <p:cNvPr id="49" name="Ábra 48">
            <a:extLst>
              <a:ext uri="{FF2B5EF4-FFF2-40B4-BE49-F238E27FC236}">
                <a16:creationId xmlns:a16="http://schemas.microsoft.com/office/drawing/2014/main" id="{59D3CB73-D1F5-450B-B1B7-C8F85842FB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45356" y="3317244"/>
            <a:ext cx="2441546" cy="2616837"/>
          </a:xfrm>
          <a:prstGeom prst="rect">
            <a:avLst/>
          </a:prstGeom>
        </p:spPr>
      </p:pic>
      <p:sp>
        <p:nvSpPr>
          <p:cNvPr id="42" name="Ív 41">
            <a:extLst>
              <a:ext uri="{FF2B5EF4-FFF2-40B4-BE49-F238E27FC236}">
                <a16:creationId xmlns:a16="http://schemas.microsoft.com/office/drawing/2014/main" id="{7D7EF8A1-7A5C-48FE-BA7D-E262542696C9}"/>
              </a:ext>
            </a:extLst>
          </p:cNvPr>
          <p:cNvSpPr/>
          <p:nvPr/>
        </p:nvSpPr>
        <p:spPr>
          <a:xfrm rot="16871507">
            <a:off x="6201820" y="3392687"/>
            <a:ext cx="2659240" cy="1580034"/>
          </a:xfrm>
          <a:prstGeom prst="arc">
            <a:avLst/>
          </a:prstGeom>
          <a:ln w="127000">
            <a:solidFill>
              <a:srgbClr val="4282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Ív 38">
            <a:extLst>
              <a:ext uri="{FF2B5EF4-FFF2-40B4-BE49-F238E27FC236}">
                <a16:creationId xmlns:a16="http://schemas.microsoft.com/office/drawing/2014/main" id="{B7E42ACA-5BE1-4C3F-A7C7-3CF9F51D8B54}"/>
              </a:ext>
            </a:extLst>
          </p:cNvPr>
          <p:cNvSpPr/>
          <p:nvPr/>
        </p:nvSpPr>
        <p:spPr>
          <a:xfrm rot="21321840">
            <a:off x="7178496" y="2596843"/>
            <a:ext cx="3725221" cy="2213405"/>
          </a:xfrm>
          <a:prstGeom prst="arc">
            <a:avLst/>
          </a:prstGeom>
          <a:ln w="127000">
            <a:solidFill>
              <a:srgbClr val="4282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Ív 37">
            <a:extLst>
              <a:ext uri="{FF2B5EF4-FFF2-40B4-BE49-F238E27FC236}">
                <a16:creationId xmlns:a16="http://schemas.microsoft.com/office/drawing/2014/main" id="{454EE52E-B70E-47F5-903C-EE37EE59160D}"/>
              </a:ext>
            </a:extLst>
          </p:cNvPr>
          <p:cNvSpPr/>
          <p:nvPr/>
        </p:nvSpPr>
        <p:spPr>
          <a:xfrm>
            <a:off x="5846296" y="915851"/>
            <a:ext cx="1886266" cy="2621453"/>
          </a:xfrm>
          <a:prstGeom prst="arc">
            <a:avLst/>
          </a:prstGeom>
          <a:ln w="1270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6" name="Ellipszis 65">
            <a:extLst>
              <a:ext uri="{FF2B5EF4-FFF2-40B4-BE49-F238E27FC236}">
                <a16:creationId xmlns:a16="http://schemas.microsoft.com/office/drawing/2014/main" id="{281E25FD-DFFC-48EA-AEEB-53194E55DA60}"/>
              </a:ext>
            </a:extLst>
          </p:cNvPr>
          <p:cNvSpPr/>
          <p:nvPr/>
        </p:nvSpPr>
        <p:spPr>
          <a:xfrm>
            <a:off x="-833077" y="4714316"/>
            <a:ext cx="3310683" cy="3310683"/>
          </a:xfrm>
          <a:prstGeom prst="ellipse">
            <a:avLst/>
          </a:prstGeom>
          <a:solidFill>
            <a:srgbClr val="D88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3" name="Ellipszis 62">
            <a:extLst>
              <a:ext uri="{FF2B5EF4-FFF2-40B4-BE49-F238E27FC236}">
                <a16:creationId xmlns:a16="http://schemas.microsoft.com/office/drawing/2014/main" id="{061C9E13-AF3D-4869-A40A-EBF1E69F60B0}"/>
              </a:ext>
            </a:extLst>
          </p:cNvPr>
          <p:cNvSpPr/>
          <p:nvPr/>
        </p:nvSpPr>
        <p:spPr>
          <a:xfrm>
            <a:off x="9205202" y="-914804"/>
            <a:ext cx="3460490" cy="3460490"/>
          </a:xfrm>
          <a:prstGeom prst="ellipse">
            <a:avLst/>
          </a:prstGeom>
          <a:solidFill>
            <a:srgbClr val="4282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DF43E1F-772A-4DAF-88A4-A79B7180E8AD}"/>
              </a:ext>
            </a:extLst>
          </p:cNvPr>
          <p:cNvSpPr txBox="1">
            <a:spLocks/>
          </p:cNvSpPr>
          <p:nvPr/>
        </p:nvSpPr>
        <p:spPr>
          <a:xfrm>
            <a:off x="1531358" y="191079"/>
            <a:ext cx="10660642" cy="646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</a:pPr>
            <a:r>
              <a:rPr lang="hu-HU" sz="2000" b="1" dirty="0">
                <a:latin typeface="+mj-lt"/>
              </a:rPr>
              <a:t>HOL JELENTKEZHETEK ÉRETTSÉGI VIZSGÁRA?</a:t>
            </a:r>
          </a:p>
        </p:txBody>
      </p:sp>
      <p:sp>
        <p:nvSpPr>
          <p:cNvPr id="3" name="AutoShape 10">
            <a:extLst>
              <a:ext uri="{FF2B5EF4-FFF2-40B4-BE49-F238E27FC236}">
                <a16:creationId xmlns:a16="http://schemas.microsoft.com/office/drawing/2014/main" id="{5008C006-C182-4374-8FAD-9B574F100F4A}"/>
              </a:ext>
            </a:extLst>
          </p:cNvPr>
          <p:cNvSpPr/>
          <p:nvPr/>
        </p:nvSpPr>
        <p:spPr>
          <a:xfrm>
            <a:off x="0" y="381893"/>
            <a:ext cx="1342391" cy="0"/>
          </a:xfrm>
          <a:prstGeom prst="line">
            <a:avLst/>
          </a:prstGeom>
          <a:ln w="38100" cap="flat">
            <a:solidFill>
              <a:srgbClr val="428270"/>
            </a:solidFill>
            <a:prstDash val="solid"/>
            <a:headEnd type="none" w="sm" len="sm"/>
            <a:tailEnd type="oval" w="lg" len="lg"/>
          </a:ln>
        </p:spPr>
      </p:sp>
      <p:grpSp>
        <p:nvGrpSpPr>
          <p:cNvPr id="22" name="Csoportba foglalás 21">
            <a:extLst>
              <a:ext uri="{FF2B5EF4-FFF2-40B4-BE49-F238E27FC236}">
                <a16:creationId xmlns:a16="http://schemas.microsoft.com/office/drawing/2014/main" id="{7CFC45D4-E57D-465A-8979-267F0CAF901A}"/>
              </a:ext>
            </a:extLst>
          </p:cNvPr>
          <p:cNvGrpSpPr/>
          <p:nvPr/>
        </p:nvGrpSpPr>
        <p:grpSpPr>
          <a:xfrm>
            <a:off x="6253458" y="1784412"/>
            <a:ext cx="2942649" cy="1233258"/>
            <a:chOff x="383507" y="968417"/>
            <a:chExt cx="2942649" cy="1233258"/>
          </a:xfrm>
        </p:grpSpPr>
        <p:sp>
          <p:nvSpPr>
            <p:cNvPr id="29" name="Téglalap: lekerekített 28">
              <a:extLst>
                <a:ext uri="{FF2B5EF4-FFF2-40B4-BE49-F238E27FC236}">
                  <a16:creationId xmlns:a16="http://schemas.microsoft.com/office/drawing/2014/main" id="{01221775-CBF1-4613-9464-1D83306997F4}"/>
                </a:ext>
              </a:extLst>
            </p:cNvPr>
            <p:cNvSpPr/>
            <p:nvPr/>
          </p:nvSpPr>
          <p:spPr>
            <a:xfrm>
              <a:off x="383507" y="1287524"/>
              <a:ext cx="2871010" cy="914151"/>
            </a:xfrm>
            <a:prstGeom prst="roundRect">
              <a:avLst/>
            </a:prstGeom>
            <a:solidFill>
              <a:srgbClr val="DBEDE8"/>
            </a:solidFill>
            <a:ln w="38100">
              <a:solidFill>
                <a:srgbClr val="4282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Szövegdoboz 29">
              <a:extLst>
                <a:ext uri="{FF2B5EF4-FFF2-40B4-BE49-F238E27FC236}">
                  <a16:creationId xmlns:a16="http://schemas.microsoft.com/office/drawing/2014/main" id="{BD61A62A-4C84-4D44-8D20-3E3DCF94C981}"/>
                </a:ext>
              </a:extLst>
            </p:cNvPr>
            <p:cNvSpPr txBox="1"/>
            <p:nvPr/>
          </p:nvSpPr>
          <p:spPr>
            <a:xfrm>
              <a:off x="383507" y="1736884"/>
              <a:ext cx="294264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u-HU" sz="1400" b="1" dirty="0"/>
                <a:t>Van tanulói jogviszonyod?</a:t>
              </a:r>
            </a:p>
          </p:txBody>
        </p:sp>
        <p:grpSp>
          <p:nvGrpSpPr>
            <p:cNvPr id="31" name="Csoportba foglalás 30">
              <a:extLst>
                <a:ext uri="{FF2B5EF4-FFF2-40B4-BE49-F238E27FC236}">
                  <a16:creationId xmlns:a16="http://schemas.microsoft.com/office/drawing/2014/main" id="{1CE5D9F0-C9F9-443F-958F-DE90ECCC3B7B}"/>
                </a:ext>
              </a:extLst>
            </p:cNvPr>
            <p:cNvGrpSpPr/>
            <p:nvPr/>
          </p:nvGrpSpPr>
          <p:grpSpPr>
            <a:xfrm>
              <a:off x="767512" y="968417"/>
              <a:ext cx="2103001" cy="638212"/>
              <a:chOff x="513199" y="1422400"/>
              <a:chExt cx="2103001" cy="638212"/>
            </a:xfrm>
          </p:grpSpPr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07A5FB9D-308F-486F-A1AC-AF88014093AB}"/>
                  </a:ext>
                </a:extLst>
              </p:cNvPr>
              <p:cNvSpPr/>
              <p:nvPr/>
            </p:nvSpPr>
            <p:spPr>
              <a:xfrm>
                <a:off x="513199" y="1422400"/>
                <a:ext cx="2103001" cy="63821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72545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144604"/>
                    </a:lnTo>
                    <a:cubicBezTo>
                      <a:pt x="812800" y="178536"/>
                      <a:pt x="799321" y="211079"/>
                      <a:pt x="775327" y="235072"/>
                    </a:cubicBezTo>
                    <a:cubicBezTo>
                      <a:pt x="751333" y="259066"/>
                      <a:pt x="718791" y="272545"/>
                      <a:pt x="684859" y="272545"/>
                    </a:cubicBezTo>
                    <a:lnTo>
                      <a:pt x="127941" y="272545"/>
                    </a:lnTo>
                    <a:cubicBezTo>
                      <a:pt x="94009" y="272545"/>
                      <a:pt x="61467" y="259066"/>
                      <a:pt x="37473" y="235072"/>
                    </a:cubicBezTo>
                    <a:cubicBezTo>
                      <a:pt x="13479" y="211079"/>
                      <a:pt x="0" y="178536"/>
                      <a:pt x="0" y="144604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428270"/>
              </a:solidFill>
            </p:spPr>
          </p:sp>
          <p:sp>
            <p:nvSpPr>
              <p:cNvPr id="33" name="Szövegdoboz 32">
                <a:extLst>
                  <a:ext uri="{FF2B5EF4-FFF2-40B4-BE49-F238E27FC236}">
                    <a16:creationId xmlns:a16="http://schemas.microsoft.com/office/drawing/2014/main" id="{BFF248F0-07BF-455B-8644-B1B39BEABC13}"/>
                  </a:ext>
                </a:extLst>
              </p:cNvPr>
              <p:cNvSpPr txBox="1"/>
              <p:nvPr/>
            </p:nvSpPr>
            <p:spPr>
              <a:xfrm>
                <a:off x="923349" y="1556840"/>
                <a:ext cx="12827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u-HU" sz="1800" b="1" dirty="0">
                    <a:solidFill>
                      <a:schemeClr val="bg1"/>
                    </a:solidFill>
                  </a:rPr>
                  <a:t>Nem</a:t>
                </a:r>
                <a:endParaRPr lang="hu-HU" dirty="0"/>
              </a:p>
            </p:txBody>
          </p:sp>
        </p:grpSp>
      </p:grpSp>
      <p:grpSp>
        <p:nvGrpSpPr>
          <p:cNvPr id="41" name="Csoportba foglalás 40">
            <a:extLst>
              <a:ext uri="{FF2B5EF4-FFF2-40B4-BE49-F238E27FC236}">
                <a16:creationId xmlns:a16="http://schemas.microsoft.com/office/drawing/2014/main" id="{8B4EF007-AB30-4219-AE9C-DDE26850BB30}"/>
              </a:ext>
            </a:extLst>
          </p:cNvPr>
          <p:cNvGrpSpPr/>
          <p:nvPr/>
        </p:nvGrpSpPr>
        <p:grpSpPr>
          <a:xfrm>
            <a:off x="2380433" y="719728"/>
            <a:ext cx="6752283" cy="638212"/>
            <a:chOff x="2281051" y="523247"/>
            <a:chExt cx="6752283" cy="638212"/>
          </a:xfrm>
        </p:grpSpPr>
        <p:pic>
          <p:nvPicPr>
            <p:cNvPr id="40" name="Ábra 39">
              <a:extLst>
                <a:ext uri="{FF2B5EF4-FFF2-40B4-BE49-F238E27FC236}">
                  <a16:creationId xmlns:a16="http://schemas.microsoft.com/office/drawing/2014/main" id="{712D7A90-71F6-4C2D-A994-4F330DD45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81051" y="523247"/>
              <a:ext cx="6752283" cy="638212"/>
            </a:xfrm>
            <a:prstGeom prst="rect">
              <a:avLst/>
            </a:prstGeom>
          </p:spPr>
        </p:pic>
        <p:sp>
          <p:nvSpPr>
            <p:cNvPr id="4" name="Téglalap: lekerekített 3">
              <a:extLst>
                <a:ext uri="{FF2B5EF4-FFF2-40B4-BE49-F238E27FC236}">
                  <a16:creationId xmlns:a16="http://schemas.microsoft.com/office/drawing/2014/main" id="{BF301278-CF79-4A62-86B5-445537525A1C}"/>
                </a:ext>
              </a:extLst>
            </p:cNvPr>
            <p:cNvSpPr/>
            <p:nvPr/>
          </p:nvSpPr>
          <p:spPr>
            <a:xfrm>
              <a:off x="2612124" y="544544"/>
              <a:ext cx="6090136" cy="5956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/>
                <a:t>Befejezted a középiskolai tanulmányaidat?</a:t>
              </a:r>
            </a:p>
          </p:txBody>
        </p:sp>
      </p:grp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53D59A66-0E8D-445A-BE8C-3D5BFEC6F61B}"/>
              </a:ext>
            </a:extLst>
          </p:cNvPr>
          <p:cNvGrpSpPr/>
          <p:nvPr/>
        </p:nvGrpSpPr>
        <p:grpSpPr>
          <a:xfrm>
            <a:off x="6884905" y="3950304"/>
            <a:ext cx="2470823" cy="2616837"/>
            <a:chOff x="6884905" y="3950304"/>
            <a:chExt cx="2470823" cy="2616837"/>
          </a:xfrm>
        </p:grpSpPr>
        <p:pic>
          <p:nvPicPr>
            <p:cNvPr id="11" name="Ábra 10">
              <a:extLst>
                <a:ext uri="{FF2B5EF4-FFF2-40B4-BE49-F238E27FC236}">
                  <a16:creationId xmlns:a16="http://schemas.microsoft.com/office/drawing/2014/main" id="{CCE8FA9F-B469-4DD7-BC21-6FA9B5181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84905" y="3950304"/>
              <a:ext cx="2441546" cy="2616837"/>
            </a:xfrm>
            <a:prstGeom prst="rect">
              <a:avLst/>
            </a:prstGeom>
          </p:spPr>
        </p:pic>
        <p:sp>
          <p:nvSpPr>
            <p:cNvPr id="45" name="Szövegdoboz 44">
              <a:extLst>
                <a:ext uri="{FF2B5EF4-FFF2-40B4-BE49-F238E27FC236}">
                  <a16:creationId xmlns:a16="http://schemas.microsoft.com/office/drawing/2014/main" id="{7586C6FF-65C5-447B-96F9-B327A20CAA0A}"/>
                </a:ext>
              </a:extLst>
            </p:cNvPr>
            <p:cNvSpPr txBox="1"/>
            <p:nvPr/>
          </p:nvSpPr>
          <p:spPr>
            <a:xfrm>
              <a:off x="6911328" y="4339781"/>
              <a:ext cx="2444400" cy="21339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hu-HU" sz="1400" b="1" dirty="0"/>
                <a:t>Május-júniusi vizsga­idő­szak</a:t>
              </a:r>
              <a:r>
                <a:rPr lang="hu-HU" sz="1400" dirty="0"/>
                <a:t> esetén „saját” iskolád­ban je­lent­kez­hetsz szemé­lyesen.</a:t>
              </a:r>
            </a:p>
            <a:p>
              <a:pPr>
                <a:spcBef>
                  <a:spcPts val="800"/>
                </a:spcBef>
              </a:pPr>
              <a:r>
                <a:rPr lang="hu-HU" sz="1400" b="1" dirty="0"/>
                <a:t>Október-novemberi vizsga­időszak</a:t>
              </a:r>
              <a:r>
                <a:rPr lang="hu-HU" sz="1400" dirty="0"/>
                <a:t> esetén „kijelölt” középiskolában jelentkezhetsz személye­sen.</a:t>
              </a:r>
            </a:p>
          </p:txBody>
        </p:sp>
      </p:grpSp>
      <p:sp>
        <p:nvSpPr>
          <p:cNvPr id="52" name="Szövegdoboz 51">
            <a:extLst>
              <a:ext uri="{FF2B5EF4-FFF2-40B4-BE49-F238E27FC236}">
                <a16:creationId xmlns:a16="http://schemas.microsoft.com/office/drawing/2014/main" id="{5888B7B7-323F-445D-9BAB-FB5990ACA8F3}"/>
              </a:ext>
            </a:extLst>
          </p:cNvPr>
          <p:cNvSpPr txBox="1"/>
          <p:nvPr/>
        </p:nvSpPr>
        <p:spPr>
          <a:xfrm>
            <a:off x="9455804" y="3700965"/>
            <a:ext cx="2444400" cy="2133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hu-HU" sz="1400" dirty="0"/>
              <a:t>Tanulói jogviszonyt kell létesí­teni egy olyan ok­tatási intéz­ménnyel, mely vállalja az érettsé­gire való felkészítést.</a:t>
            </a:r>
          </a:p>
          <a:p>
            <a:pPr>
              <a:spcBef>
                <a:spcPts val="800"/>
              </a:spcBef>
            </a:pPr>
            <a:r>
              <a:rPr lang="hu-HU" sz="1400" dirty="0"/>
              <a:t>Ha ez az intézmény szer­vez érettségi vizs­gát, akkor itt tudsz sze­mé­lyesen jelent­kezni.</a:t>
            </a:r>
          </a:p>
        </p:txBody>
      </p:sp>
      <p:grpSp>
        <p:nvGrpSpPr>
          <p:cNvPr id="53" name="Csoportba foglalás 52">
            <a:extLst>
              <a:ext uri="{FF2B5EF4-FFF2-40B4-BE49-F238E27FC236}">
                <a16:creationId xmlns:a16="http://schemas.microsoft.com/office/drawing/2014/main" id="{7CD8D853-14E4-412A-A595-B623F8E2AEC4}"/>
              </a:ext>
            </a:extLst>
          </p:cNvPr>
          <p:cNvGrpSpPr/>
          <p:nvPr/>
        </p:nvGrpSpPr>
        <p:grpSpPr>
          <a:xfrm>
            <a:off x="9626503" y="3012739"/>
            <a:ext cx="2103001" cy="638212"/>
            <a:chOff x="513199" y="1422400"/>
            <a:chExt cx="2103001" cy="638212"/>
          </a:xfrm>
        </p:grpSpPr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45847991-69DD-4A47-9331-37D673ED91FB}"/>
                </a:ext>
              </a:extLst>
            </p:cNvPr>
            <p:cNvSpPr/>
            <p:nvPr/>
          </p:nvSpPr>
          <p:spPr>
            <a:xfrm>
              <a:off x="513199" y="1422400"/>
              <a:ext cx="2103001" cy="638212"/>
            </a:xfrm>
            <a:custGeom>
              <a:avLst/>
              <a:gdLst/>
              <a:ahLst/>
              <a:cxnLst/>
              <a:rect l="l" t="t" r="r" b="b"/>
              <a:pathLst>
                <a:path w="812800" h="272545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4604"/>
                  </a:lnTo>
                  <a:cubicBezTo>
                    <a:pt x="812800" y="178536"/>
                    <a:pt x="799321" y="211079"/>
                    <a:pt x="775327" y="235072"/>
                  </a:cubicBezTo>
                  <a:cubicBezTo>
                    <a:pt x="751333" y="259066"/>
                    <a:pt x="718791" y="272545"/>
                    <a:pt x="684859" y="272545"/>
                  </a:cubicBezTo>
                  <a:lnTo>
                    <a:pt x="127941" y="272545"/>
                  </a:lnTo>
                  <a:cubicBezTo>
                    <a:pt x="94009" y="272545"/>
                    <a:pt x="61467" y="259066"/>
                    <a:pt x="37473" y="235072"/>
                  </a:cubicBezTo>
                  <a:cubicBezTo>
                    <a:pt x="13479" y="211079"/>
                    <a:pt x="0" y="178536"/>
                    <a:pt x="0" y="144604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428270"/>
            </a:solidFill>
          </p:spPr>
        </p:sp>
        <p:sp>
          <p:nvSpPr>
            <p:cNvPr id="55" name="Szövegdoboz 54">
              <a:extLst>
                <a:ext uri="{FF2B5EF4-FFF2-40B4-BE49-F238E27FC236}">
                  <a16:creationId xmlns:a16="http://schemas.microsoft.com/office/drawing/2014/main" id="{E9E23AE8-DD9E-4C0F-A3A4-92C841C6196A}"/>
                </a:ext>
              </a:extLst>
            </p:cNvPr>
            <p:cNvSpPr txBox="1"/>
            <p:nvPr/>
          </p:nvSpPr>
          <p:spPr>
            <a:xfrm>
              <a:off x="923349" y="1556840"/>
              <a:ext cx="12827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hu-HU" sz="1800" b="1" dirty="0">
                  <a:solidFill>
                    <a:schemeClr val="bg1"/>
                  </a:solidFill>
                </a:rPr>
                <a:t>Nincs</a:t>
              </a:r>
              <a:endParaRPr lang="hu-HU" dirty="0"/>
            </a:p>
          </p:txBody>
        </p:sp>
      </p:grpSp>
      <p:sp>
        <p:nvSpPr>
          <p:cNvPr id="62" name="Téglalap 61">
            <a:extLst>
              <a:ext uri="{FF2B5EF4-FFF2-40B4-BE49-F238E27FC236}">
                <a16:creationId xmlns:a16="http://schemas.microsoft.com/office/drawing/2014/main" id="{D8FFA000-534E-49E1-BCEE-1169A49FB4CC}"/>
              </a:ext>
            </a:extLst>
          </p:cNvPr>
          <p:cNvSpPr/>
          <p:nvPr/>
        </p:nvSpPr>
        <p:spPr>
          <a:xfrm>
            <a:off x="9467560" y="180483"/>
            <a:ext cx="26218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b="1" dirty="0">
                <a:solidFill>
                  <a:schemeClr val="bg1"/>
                </a:solidFill>
              </a:rPr>
              <a:t>Ha egy vizsgaidő­szakban több tárgyból is szeretnél érettsé­giz­ni, akkor minden tárgy­hoz ugyanannál az intéz­ménynél (közép­iskola/kormány­hivatal) kell a jelent­kezést leadnod.</a:t>
            </a: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E2D68407-2017-4107-BBD8-1FD3ABFA8B1A}"/>
              </a:ext>
            </a:extLst>
          </p:cNvPr>
          <p:cNvSpPr/>
          <p:nvPr/>
        </p:nvSpPr>
        <p:spPr>
          <a:xfrm>
            <a:off x="-24907" y="4977004"/>
            <a:ext cx="2132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b="1" dirty="0">
                <a:solidFill>
                  <a:schemeClr val="bg1"/>
                </a:solidFill>
              </a:rPr>
              <a:t>Ha befejezted </a:t>
            </a:r>
            <a:br>
              <a:rPr lang="hu-HU" sz="1400" b="1" dirty="0">
                <a:solidFill>
                  <a:schemeClr val="bg1"/>
                </a:solidFill>
              </a:rPr>
            </a:br>
            <a:r>
              <a:rPr lang="hu-HU" sz="1400" b="1" dirty="0">
                <a:solidFill>
                  <a:schemeClr val="bg1"/>
                </a:solidFill>
              </a:rPr>
              <a:t>a középiskolát, </a:t>
            </a:r>
            <a:br>
              <a:rPr lang="hu-HU" sz="1400" b="1" dirty="0">
                <a:solidFill>
                  <a:schemeClr val="bg1"/>
                </a:solidFill>
              </a:rPr>
            </a:br>
            <a:r>
              <a:rPr lang="hu-HU" sz="1400" b="1" dirty="0">
                <a:solidFill>
                  <a:schemeClr val="bg1"/>
                </a:solidFill>
              </a:rPr>
              <a:t>de szakképzésben tanulsz tovább, akkor a „saját” iskoládban jelentkezhetsz személyesen.</a:t>
            </a:r>
          </a:p>
        </p:txBody>
      </p:sp>
      <p:grpSp>
        <p:nvGrpSpPr>
          <p:cNvPr id="35" name="Csoportba foglalás 34">
            <a:extLst>
              <a:ext uri="{FF2B5EF4-FFF2-40B4-BE49-F238E27FC236}">
                <a16:creationId xmlns:a16="http://schemas.microsoft.com/office/drawing/2014/main" id="{40B6C28B-EA8A-4093-AF48-6F6CD911D034}"/>
              </a:ext>
            </a:extLst>
          </p:cNvPr>
          <p:cNvGrpSpPr/>
          <p:nvPr/>
        </p:nvGrpSpPr>
        <p:grpSpPr>
          <a:xfrm>
            <a:off x="4490882" y="3950304"/>
            <a:ext cx="2450146" cy="1809005"/>
            <a:chOff x="4490882" y="3950304"/>
            <a:chExt cx="2450146" cy="1809005"/>
          </a:xfrm>
        </p:grpSpPr>
        <p:sp>
          <p:nvSpPr>
            <p:cNvPr id="34" name="Téglalap: lekerekített 33">
              <a:extLst>
                <a:ext uri="{FF2B5EF4-FFF2-40B4-BE49-F238E27FC236}">
                  <a16:creationId xmlns:a16="http://schemas.microsoft.com/office/drawing/2014/main" id="{F5EB06CE-B93E-4D40-A449-693DD4AC846D}"/>
                </a:ext>
              </a:extLst>
            </p:cNvPr>
            <p:cNvSpPr/>
            <p:nvPr/>
          </p:nvSpPr>
          <p:spPr>
            <a:xfrm>
              <a:off x="4490882" y="3950304"/>
              <a:ext cx="2407144" cy="1809005"/>
            </a:xfrm>
            <a:prstGeom prst="roundRect">
              <a:avLst/>
            </a:prstGeom>
            <a:gradFill>
              <a:gsLst>
                <a:gs pos="0">
                  <a:srgbClr val="EFCDAF"/>
                </a:gs>
                <a:gs pos="63000">
                  <a:srgbClr val="DBEDE8"/>
                </a:gs>
              </a:gsLst>
              <a:lin ang="0" scaled="0"/>
            </a:gradFill>
            <a:ln w="38100">
              <a:gradFill flip="none" rotWithShape="1">
                <a:gsLst>
                  <a:gs pos="19000">
                    <a:srgbClr val="428270"/>
                  </a:gs>
                  <a:gs pos="100000">
                    <a:srgbClr val="CB7527"/>
                  </a:gs>
                </a:gsLst>
                <a:lin ang="108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4" name="Szövegdoboz 63">
              <a:extLst>
                <a:ext uri="{FF2B5EF4-FFF2-40B4-BE49-F238E27FC236}">
                  <a16:creationId xmlns:a16="http://schemas.microsoft.com/office/drawing/2014/main" id="{C65CD686-C48D-4306-B5A4-AB419110039B}"/>
                </a:ext>
              </a:extLst>
            </p:cNvPr>
            <p:cNvSpPr txBox="1"/>
            <p:nvPr/>
          </p:nvSpPr>
          <p:spPr>
            <a:xfrm>
              <a:off x="4496628" y="4326072"/>
              <a:ext cx="244440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hu-HU" sz="1400" b="1" dirty="0"/>
                <a:t>Külföldi</a:t>
              </a:r>
              <a:r>
                <a:rPr lang="hu-HU" sz="1400" dirty="0"/>
                <a:t> vagy Magyar­or­szágon működő </a:t>
              </a:r>
              <a:r>
                <a:rPr lang="hu-HU" sz="1400" b="1" dirty="0"/>
                <a:t>külföldi rendszerű kö­zép­is­­ko­lai </a:t>
              </a:r>
              <a:r>
                <a:rPr lang="hu-HU" sz="1400" dirty="0"/>
                <a:t>tanulóként kormány­hiva­talnál lehet jelent­kezni.</a:t>
              </a:r>
            </a:p>
          </p:txBody>
        </p:sp>
      </p:grpSp>
      <p:grpSp>
        <p:nvGrpSpPr>
          <p:cNvPr id="46" name="Csoportba foglalás 45">
            <a:extLst>
              <a:ext uri="{FF2B5EF4-FFF2-40B4-BE49-F238E27FC236}">
                <a16:creationId xmlns:a16="http://schemas.microsoft.com/office/drawing/2014/main" id="{A10C3B37-2574-4824-B8BA-F18BB2E9EC21}"/>
              </a:ext>
            </a:extLst>
          </p:cNvPr>
          <p:cNvGrpSpPr/>
          <p:nvPr/>
        </p:nvGrpSpPr>
        <p:grpSpPr>
          <a:xfrm>
            <a:off x="5836142" y="3661603"/>
            <a:ext cx="2103001" cy="638212"/>
            <a:chOff x="513199" y="1422400"/>
            <a:chExt cx="2103001" cy="638212"/>
          </a:xfrm>
        </p:grpSpPr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F9463379-68AD-4EDD-8E73-116BE3E094FA}"/>
                </a:ext>
              </a:extLst>
            </p:cNvPr>
            <p:cNvSpPr/>
            <p:nvPr/>
          </p:nvSpPr>
          <p:spPr>
            <a:xfrm>
              <a:off x="513199" y="1422400"/>
              <a:ext cx="2103001" cy="638212"/>
            </a:xfrm>
            <a:custGeom>
              <a:avLst/>
              <a:gdLst/>
              <a:ahLst/>
              <a:cxnLst/>
              <a:rect l="l" t="t" r="r" b="b"/>
              <a:pathLst>
                <a:path w="812800" h="272545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4604"/>
                  </a:lnTo>
                  <a:cubicBezTo>
                    <a:pt x="812800" y="178536"/>
                    <a:pt x="799321" y="211079"/>
                    <a:pt x="775327" y="235072"/>
                  </a:cubicBezTo>
                  <a:cubicBezTo>
                    <a:pt x="751333" y="259066"/>
                    <a:pt x="718791" y="272545"/>
                    <a:pt x="684859" y="272545"/>
                  </a:cubicBezTo>
                  <a:lnTo>
                    <a:pt x="127941" y="272545"/>
                  </a:lnTo>
                  <a:cubicBezTo>
                    <a:pt x="94009" y="272545"/>
                    <a:pt x="61467" y="259066"/>
                    <a:pt x="37473" y="235072"/>
                  </a:cubicBezTo>
                  <a:cubicBezTo>
                    <a:pt x="13479" y="211079"/>
                    <a:pt x="0" y="178536"/>
                    <a:pt x="0" y="144604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428270"/>
            </a:solidFill>
          </p:spPr>
        </p:sp>
        <p:sp>
          <p:nvSpPr>
            <p:cNvPr id="48" name="Szövegdoboz 47">
              <a:extLst>
                <a:ext uri="{FF2B5EF4-FFF2-40B4-BE49-F238E27FC236}">
                  <a16:creationId xmlns:a16="http://schemas.microsoft.com/office/drawing/2014/main" id="{3F08BEB9-0F5B-42C8-88B8-1A5A54EE52E6}"/>
                </a:ext>
              </a:extLst>
            </p:cNvPr>
            <p:cNvSpPr txBox="1"/>
            <p:nvPr/>
          </p:nvSpPr>
          <p:spPr>
            <a:xfrm>
              <a:off x="923349" y="1556840"/>
              <a:ext cx="12827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hu-HU" sz="1800" b="1" dirty="0">
                  <a:solidFill>
                    <a:schemeClr val="bg1"/>
                  </a:solidFill>
                </a:rPr>
                <a:t>Van</a:t>
              </a:r>
              <a:endParaRPr lang="hu-HU" dirty="0"/>
            </a:p>
          </p:txBody>
        </p:sp>
      </p:grpSp>
      <p:pic>
        <p:nvPicPr>
          <p:cNvPr id="16" name="Ábra 15">
            <a:extLst>
              <a:ext uri="{FF2B5EF4-FFF2-40B4-BE49-F238E27FC236}">
                <a16:creationId xmlns:a16="http://schemas.microsoft.com/office/drawing/2014/main" id="{0DB3E5E3-6248-49E3-84EB-5D935A78B1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81721" y="5929034"/>
            <a:ext cx="703831" cy="737887"/>
          </a:xfrm>
          <a:prstGeom prst="rect">
            <a:avLst/>
          </a:prstGeom>
        </p:spPr>
      </p:pic>
      <p:pic>
        <p:nvPicPr>
          <p:cNvPr id="17" name="Ábra 16">
            <a:extLst>
              <a:ext uri="{FF2B5EF4-FFF2-40B4-BE49-F238E27FC236}">
                <a16:creationId xmlns:a16="http://schemas.microsoft.com/office/drawing/2014/main" id="{12991A03-26B3-4698-9E80-B14770EC28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911093">
            <a:off x="3406485" y="5866352"/>
            <a:ext cx="783593" cy="807339"/>
          </a:xfrm>
          <a:prstGeom prst="rect">
            <a:avLst/>
          </a:prstGeom>
        </p:spPr>
      </p:pic>
      <p:pic>
        <p:nvPicPr>
          <p:cNvPr id="20" name="Ábra 19">
            <a:extLst>
              <a:ext uri="{FF2B5EF4-FFF2-40B4-BE49-F238E27FC236}">
                <a16:creationId xmlns:a16="http://schemas.microsoft.com/office/drawing/2014/main" id="{18E3AAC7-1F15-4E66-919D-B060CAAB09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14032" y="3673761"/>
            <a:ext cx="1091169" cy="668268"/>
          </a:xfrm>
          <a:prstGeom prst="rect">
            <a:avLst/>
          </a:prstGeom>
        </p:spPr>
      </p:pic>
      <p:pic>
        <p:nvPicPr>
          <p:cNvPr id="21" name="Ábra 20">
            <a:extLst>
              <a:ext uri="{FF2B5EF4-FFF2-40B4-BE49-F238E27FC236}">
                <a16:creationId xmlns:a16="http://schemas.microsoft.com/office/drawing/2014/main" id="{745B4CF3-3D9F-4E26-991A-B6A36361EC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823079">
            <a:off x="10519882" y="6025888"/>
            <a:ext cx="569590" cy="701034"/>
          </a:xfrm>
          <a:prstGeom prst="rect">
            <a:avLst/>
          </a:prstGeom>
        </p:spPr>
      </p:pic>
      <p:pic>
        <p:nvPicPr>
          <p:cNvPr id="23" name="Ábra 22">
            <a:extLst>
              <a:ext uri="{FF2B5EF4-FFF2-40B4-BE49-F238E27FC236}">
                <a16:creationId xmlns:a16="http://schemas.microsoft.com/office/drawing/2014/main" id="{C8BACD43-B955-44B4-BA72-0F874172628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5915" y="669961"/>
            <a:ext cx="723900" cy="752475"/>
          </a:xfrm>
          <a:prstGeom prst="rect">
            <a:avLst/>
          </a:prstGeom>
        </p:spPr>
      </p:pic>
      <p:pic>
        <p:nvPicPr>
          <p:cNvPr id="24" name="Ábra 23">
            <a:extLst>
              <a:ext uri="{FF2B5EF4-FFF2-40B4-BE49-F238E27FC236}">
                <a16:creationId xmlns:a16="http://schemas.microsoft.com/office/drawing/2014/main" id="{64601488-F272-4239-9F5E-16D46433029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505141" y="4795953"/>
            <a:ext cx="914503" cy="702724"/>
          </a:xfrm>
          <a:prstGeom prst="rect">
            <a:avLst/>
          </a:prstGeom>
        </p:spPr>
      </p:pic>
      <p:pic>
        <p:nvPicPr>
          <p:cNvPr id="6" name="Ábra 5">
            <a:extLst>
              <a:ext uri="{FF2B5EF4-FFF2-40B4-BE49-F238E27FC236}">
                <a16:creationId xmlns:a16="http://schemas.microsoft.com/office/drawing/2014/main" id="{C5BC8C36-E11E-4B37-974A-D7DD875F98A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139655" y="3797935"/>
            <a:ext cx="487628" cy="356344"/>
          </a:xfrm>
          <a:prstGeom prst="rect">
            <a:avLst/>
          </a:prstGeom>
        </p:spPr>
      </p:pic>
      <p:pic>
        <p:nvPicPr>
          <p:cNvPr id="12" name="Ábra 11">
            <a:extLst>
              <a:ext uri="{FF2B5EF4-FFF2-40B4-BE49-F238E27FC236}">
                <a16:creationId xmlns:a16="http://schemas.microsoft.com/office/drawing/2014/main" id="{C3F95E6B-93B0-4738-AE9F-5A2C404738C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141185" y="3151867"/>
            <a:ext cx="340227" cy="357238"/>
          </a:xfrm>
          <a:prstGeom prst="rect">
            <a:avLst/>
          </a:prstGeom>
        </p:spPr>
      </p:pic>
      <p:pic>
        <p:nvPicPr>
          <p:cNvPr id="56" name="Ábra 55">
            <a:extLst>
              <a:ext uri="{FF2B5EF4-FFF2-40B4-BE49-F238E27FC236}">
                <a16:creationId xmlns:a16="http://schemas.microsoft.com/office/drawing/2014/main" id="{A330E94F-A107-436C-A515-B2B447F0C17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066399" y="1929062"/>
            <a:ext cx="340227" cy="357238"/>
          </a:xfrm>
          <a:prstGeom prst="rect">
            <a:avLst/>
          </a:prstGeom>
        </p:spPr>
      </p:pic>
      <p:pic>
        <p:nvPicPr>
          <p:cNvPr id="19" name="Ábra 18">
            <a:extLst>
              <a:ext uri="{FF2B5EF4-FFF2-40B4-BE49-F238E27FC236}">
                <a16:creationId xmlns:a16="http://schemas.microsoft.com/office/drawing/2014/main" id="{1173AF4C-874E-4F44-B7CD-48EC2EEC124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989558" y="1558748"/>
            <a:ext cx="506453" cy="370100"/>
          </a:xfrm>
          <a:prstGeom prst="rect">
            <a:avLst/>
          </a:prstGeom>
        </p:spPr>
      </p:pic>
      <p:pic>
        <p:nvPicPr>
          <p:cNvPr id="58" name="Ábra 57">
            <a:hlinkClick r:id="rId26" action="ppaction://hlinksldjump"/>
            <a:extLst>
              <a:ext uri="{FF2B5EF4-FFF2-40B4-BE49-F238E27FC236}">
                <a16:creationId xmlns:a16="http://schemas.microsoft.com/office/drawing/2014/main" id="{054419F9-2CBD-470D-A573-0EABAD20133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76275" y="144661"/>
            <a:ext cx="474464" cy="47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18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Ábra 19">
            <a:extLst>
              <a:ext uri="{FF2B5EF4-FFF2-40B4-BE49-F238E27FC236}">
                <a16:creationId xmlns:a16="http://schemas.microsoft.com/office/drawing/2014/main" id="{6A3641FA-D25C-49DE-864D-0751BC008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125" y="5361192"/>
            <a:ext cx="5931875" cy="1650851"/>
          </a:xfrm>
          <a:prstGeom prst="rect">
            <a:avLst/>
          </a:prstGeom>
        </p:spPr>
      </p:pic>
      <p:sp>
        <p:nvSpPr>
          <p:cNvPr id="13" name="Ellipszis 12">
            <a:extLst>
              <a:ext uri="{FF2B5EF4-FFF2-40B4-BE49-F238E27FC236}">
                <a16:creationId xmlns:a16="http://schemas.microsoft.com/office/drawing/2014/main" id="{38B3FB8B-D591-409F-A8A3-F910228ECB0E}"/>
              </a:ext>
            </a:extLst>
          </p:cNvPr>
          <p:cNvSpPr/>
          <p:nvPr/>
        </p:nvSpPr>
        <p:spPr>
          <a:xfrm>
            <a:off x="6031055" y="901301"/>
            <a:ext cx="730800" cy="730800"/>
          </a:xfrm>
          <a:prstGeom prst="ellipse">
            <a:avLst/>
          </a:prstGeom>
          <a:solidFill>
            <a:srgbClr val="428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52FF3416-91E2-4D65-B9EF-55BD95E2C524}"/>
              </a:ext>
            </a:extLst>
          </p:cNvPr>
          <p:cNvSpPr/>
          <p:nvPr/>
        </p:nvSpPr>
        <p:spPr>
          <a:xfrm>
            <a:off x="5958890" y="4230270"/>
            <a:ext cx="875130" cy="875130"/>
          </a:xfrm>
          <a:prstGeom prst="ellipse">
            <a:avLst/>
          </a:prstGeom>
          <a:solidFill>
            <a:srgbClr val="8E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5F924E82-47C2-48BD-902B-342F61B74821}"/>
              </a:ext>
            </a:extLst>
          </p:cNvPr>
          <p:cNvSpPr/>
          <p:nvPr/>
        </p:nvSpPr>
        <p:spPr>
          <a:xfrm>
            <a:off x="163399" y="901301"/>
            <a:ext cx="729842" cy="729842"/>
          </a:xfrm>
          <a:prstGeom prst="ellipse">
            <a:avLst/>
          </a:prstGeom>
          <a:solidFill>
            <a:srgbClr val="D88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24" name="Ábra 23">
            <a:extLst>
              <a:ext uri="{FF2B5EF4-FFF2-40B4-BE49-F238E27FC236}">
                <a16:creationId xmlns:a16="http://schemas.microsoft.com/office/drawing/2014/main" id="{A338524A-69F8-4B58-AA90-9D1C2C473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038997" y="0"/>
            <a:ext cx="4335262" cy="867052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A566B27-6E2A-477A-8E83-6D7A0BE0A154}"/>
              </a:ext>
            </a:extLst>
          </p:cNvPr>
          <p:cNvSpPr txBox="1">
            <a:spLocks/>
          </p:cNvSpPr>
          <p:nvPr/>
        </p:nvSpPr>
        <p:spPr>
          <a:xfrm>
            <a:off x="1531358" y="191079"/>
            <a:ext cx="10660642" cy="646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</a:pPr>
            <a:r>
              <a:rPr lang="hu-HU" sz="2000" b="1" dirty="0">
                <a:latin typeface="+mj-lt"/>
              </a:rPr>
              <a:t>KELL-E VALAMIT CSATOLNOM A JELENTKEZÉSEMHEZ?</a:t>
            </a:r>
          </a:p>
        </p:txBody>
      </p:sp>
      <p:sp>
        <p:nvSpPr>
          <p:cNvPr id="3" name="AutoShape 10">
            <a:extLst>
              <a:ext uri="{FF2B5EF4-FFF2-40B4-BE49-F238E27FC236}">
                <a16:creationId xmlns:a16="http://schemas.microsoft.com/office/drawing/2014/main" id="{FE72C33D-A9B9-4BA3-89DB-797C710358E9}"/>
              </a:ext>
            </a:extLst>
          </p:cNvPr>
          <p:cNvSpPr/>
          <p:nvPr/>
        </p:nvSpPr>
        <p:spPr>
          <a:xfrm>
            <a:off x="0" y="381893"/>
            <a:ext cx="1342391" cy="0"/>
          </a:xfrm>
          <a:prstGeom prst="line">
            <a:avLst/>
          </a:prstGeom>
          <a:ln w="38100" cap="flat">
            <a:solidFill>
              <a:srgbClr val="428270"/>
            </a:solidFill>
            <a:prstDash val="solid"/>
            <a:headEnd type="none" w="sm" len="sm"/>
            <a:tailEnd type="oval" w="lg" len="lg"/>
          </a:ln>
        </p:spPr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EF50156A-E1EC-4414-87FE-3C9D0EB9C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487621"/>
              </p:ext>
            </p:extLst>
          </p:nvPr>
        </p:nvGraphicFramePr>
        <p:xfrm>
          <a:off x="6270597" y="1058383"/>
          <a:ext cx="5537107" cy="3168358"/>
        </p:xfrm>
        <a:graphic>
          <a:graphicData uri="http://schemas.openxmlformats.org/drawingml/2006/table">
            <a:tbl>
              <a:tblPr/>
              <a:tblGrid>
                <a:gridCol w="5537107">
                  <a:extLst>
                    <a:ext uri="{9D8B030D-6E8A-4147-A177-3AD203B41FA5}">
                      <a16:colId xmlns:a16="http://schemas.microsoft.com/office/drawing/2014/main" val="786839119"/>
                    </a:ext>
                  </a:extLst>
                </a:gridCol>
              </a:tblGrid>
              <a:tr h="381993">
                <a:tc>
                  <a:txBody>
                    <a:bodyPr/>
                    <a:lstStyle/>
                    <a:p>
                      <a:pPr indent="-180000" algn="l" fontAlgn="ctr"/>
                      <a:r>
                        <a:rPr lang="hu-H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Már van érettségi bizonyítványom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80000">
                          <a:srgbClr val="428270"/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98748912"/>
                  </a:ext>
                </a:extLst>
              </a:tr>
              <a:tr h="2786365">
                <a:tc>
                  <a:txBody>
                    <a:bodyPr/>
                    <a:lstStyle/>
                    <a:p>
                      <a:pPr marL="171450" indent="-171450" algn="l" fontAlgn="ctr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171450" indent="-171450" algn="l" fontAlgn="ctr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Az </a:t>
                      </a:r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érettségi bizonyítvány </a:t>
                      </a:r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másolata (külföldi és nem magyar nyelvű érettségi bizonyítvány esetén az érettségi bizonyítvány hiteles magyar nyelvű fordításának másolata).</a:t>
                      </a:r>
                    </a:p>
                    <a:p>
                      <a:pPr marL="171450" indent="-171450" algn="l" fontAlgn="ctr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</a:t>
                      </a:r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középiskolai bizonyítvány</a:t>
                      </a:r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utolsó tanévre vonatkozó, a középiskolai tanulmányok befejezését is igazoló oldalainak másolata.</a:t>
                      </a:r>
                    </a:p>
                    <a:p>
                      <a:pPr marL="171450" indent="-171450" algn="l" fontAlgn="ctr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mentesítésről szóló szakértői vélemény és az erre vonatkozó kérelmed, ha mentességet veszel igénybe a vizsga során.</a:t>
                      </a:r>
                    </a:p>
                    <a:p>
                      <a:pPr marL="171450" indent="-171450" algn="l" fontAlgn="ctr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vizsgadíj befizetésének igazolása, ha vizsgadíjat kell fizetned.</a:t>
                      </a:r>
                    </a:p>
                    <a:p>
                      <a:pPr marL="171450" indent="-171450" algn="l" fontAlgn="ctr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Pótló vagy javító vizsgára történő jelentkezéskor a sikertelen vizsgáról kiállított törzslapkivonat.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9269119"/>
                  </a:ext>
                </a:extLst>
              </a:tr>
            </a:tbl>
          </a:graphicData>
        </a:graphic>
      </p:graphicFrame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95B13759-29A6-473E-BB63-8768D8D6F0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635629"/>
              </p:ext>
            </p:extLst>
          </p:nvPr>
        </p:nvGraphicFramePr>
        <p:xfrm>
          <a:off x="6270597" y="4362822"/>
          <a:ext cx="5536800" cy="2366452"/>
        </p:xfrm>
        <a:graphic>
          <a:graphicData uri="http://schemas.openxmlformats.org/drawingml/2006/table">
            <a:tbl>
              <a:tblPr/>
              <a:tblGrid>
                <a:gridCol w="5536800">
                  <a:extLst>
                    <a:ext uri="{9D8B030D-6E8A-4147-A177-3AD203B41FA5}">
                      <a16:colId xmlns:a16="http://schemas.microsoft.com/office/drawing/2014/main" val="780571675"/>
                    </a:ext>
                  </a:extLst>
                </a:gridCol>
              </a:tblGrid>
              <a:tr h="596704">
                <a:tc>
                  <a:txBody>
                    <a:bodyPr/>
                    <a:lstStyle/>
                    <a:p>
                      <a:pPr indent="-180000" algn="l" fontAlgn="ctr"/>
                      <a:r>
                        <a:rPr lang="hu-H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Külföldi vagy külföldi rendszerű </a:t>
                      </a:r>
                      <a:br>
                        <a:rPr lang="hu-H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hu-H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középiskola utolsó évfolyamán tanulok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82000">
                          <a:srgbClr val="8EB4A9"/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9164728"/>
                  </a:ext>
                </a:extLst>
              </a:tr>
              <a:tr h="1769748">
                <a:tc>
                  <a:txBody>
                    <a:bodyPr/>
                    <a:lstStyle/>
                    <a:p>
                      <a:pPr marL="171450" indent="-171450" algn="l" fontAlgn="ctr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endParaRPr lang="hu-HU" sz="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171450" indent="-171450" algn="l" fontAlgn="ctr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Az utolsó évfolyamon folytatott tanulmányok és a tanulói jogviszony igazolása, a hiteles magyar nyelvű fordítás másolatával együtt.</a:t>
                      </a:r>
                    </a:p>
                    <a:p>
                      <a:pPr marL="171450" indent="-171450" algn="l" fontAlgn="ctr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mentesítésről szóló szakértői vélemény és igazolás másolata, ha mentességet veszel igénybe a vizsga során.</a:t>
                      </a:r>
                    </a:p>
                    <a:p>
                      <a:pPr marL="171450" indent="-171450" algn="l" fontAlgn="ctr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hu-H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vizsgadíj befizetésének igazolása, ha vizsgadíjat kell fizetned.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2170267"/>
                  </a:ext>
                </a:extLst>
              </a:tr>
            </a:tbl>
          </a:graphicData>
        </a:graphic>
      </p:graphicFrame>
      <p:graphicFrame>
        <p:nvGraphicFramePr>
          <p:cNvPr id="15" name="Táblázat 14">
            <a:extLst>
              <a:ext uri="{FF2B5EF4-FFF2-40B4-BE49-F238E27FC236}">
                <a16:creationId xmlns:a16="http://schemas.microsoft.com/office/drawing/2014/main" id="{0F832B74-4B28-44BA-8D2C-1A0218D51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937233"/>
              </p:ext>
            </p:extLst>
          </p:nvPr>
        </p:nvGraphicFramePr>
        <p:xfrm>
          <a:off x="384298" y="1075168"/>
          <a:ext cx="5537107" cy="4607084"/>
        </p:xfrm>
        <a:graphic>
          <a:graphicData uri="http://schemas.openxmlformats.org/drawingml/2006/table">
            <a:tbl>
              <a:tblPr/>
              <a:tblGrid>
                <a:gridCol w="5537107">
                  <a:extLst>
                    <a:ext uri="{9D8B030D-6E8A-4147-A177-3AD203B41FA5}">
                      <a16:colId xmlns:a16="http://schemas.microsoft.com/office/drawing/2014/main" val="3970867610"/>
                    </a:ext>
                  </a:extLst>
                </a:gridCol>
              </a:tblGrid>
              <a:tr h="3819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800" b="1" dirty="0">
                          <a:solidFill>
                            <a:schemeClr val="bg1"/>
                          </a:solidFill>
                        </a:rPr>
                        <a:t>Még nincs érettségi bizonyítványom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80000">
                          <a:srgbClr val="D88336"/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45626006"/>
                  </a:ext>
                </a:extLst>
              </a:tr>
              <a:tr h="1801085">
                <a:tc>
                  <a:txBody>
                    <a:bodyPr/>
                    <a:lstStyle/>
                    <a:p>
                      <a:pPr algn="l" fontAlgn="ctr"/>
                      <a:endParaRPr lang="hu-HU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ctr"/>
                      <a:r>
                        <a:rPr lang="hu-HU" sz="1800" b="1" i="0" u="none" strike="noStrike" dirty="0">
                          <a:solidFill>
                            <a:srgbClr val="D88336"/>
                          </a:solidFill>
                          <a:effectLst/>
                          <a:latin typeface="+mj-lt"/>
                        </a:rPr>
                        <a:t>Van tanulói jogviszonyom</a:t>
                      </a:r>
                    </a:p>
                    <a:p>
                      <a:pPr marL="171450" indent="-171450" algn="l" fontAlgn="ctr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hu-H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Törzslapkivonat, ha valamelyik vizsgatárgyból van már érett­ségi eredményed, vagy pótló/javító vizsgára jelentkezel.</a:t>
                      </a:r>
                    </a:p>
                    <a:p>
                      <a:pPr marL="171450" indent="-171450" algn="l" fontAlgn="ctr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hu-H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mentesítésről szóló szakértői vélemény és az erre vonatkozó kérelmed, ha mentességet veszel igénybe a vizsga során.</a:t>
                      </a:r>
                    </a:p>
                    <a:p>
                      <a:pPr marL="171450" indent="-171450" algn="l" fontAlgn="ctr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hu-H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Október-novemberi vizsgaidőszak esetén a tanulói jogviszony és a vizsgára való jogosultság igazolása.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213607"/>
                  </a:ext>
                </a:extLst>
              </a:tr>
              <a:tr h="23258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800" b="1" i="0" u="none" strike="noStrike" kern="1200" dirty="0">
                          <a:solidFill>
                            <a:srgbClr val="D8833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Nincs tanulói jogviszonyom</a:t>
                      </a:r>
                    </a:p>
                    <a:p>
                      <a:pPr marL="171450" indent="-171450" algn="l" fontAlgn="ctr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hu-H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hu-HU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középiskolai bizonyítvány </a:t>
                      </a:r>
                      <a:r>
                        <a:rPr lang="hu-H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másolata (teljes dokumentum).</a:t>
                      </a:r>
                    </a:p>
                    <a:p>
                      <a:pPr marL="171450" indent="-171450" algn="l" fontAlgn="ctr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hu-H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Törzslapkivonat, ha valamelyik vizsgatárgyból van már érett­ségi eredményed, vagy pótló/javító vizsgára jelentkezel.</a:t>
                      </a:r>
                    </a:p>
                    <a:p>
                      <a:pPr marL="171450" indent="-171450" algn="l" fontAlgn="ctr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hu-H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mentesítésről szóló szakértői vélemény és az erre vonatkozó kérelmed, ha mentességet veszel igénybe a vizsga során.</a:t>
                      </a:r>
                    </a:p>
                    <a:p>
                      <a:pPr marL="171450" indent="-171450" algn="l" fontAlgn="ctr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hu-H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vizsgadíj befizetésének igazolása, ha vizsgadíjat kell fizetned.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hu-HU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5780207"/>
                  </a:ext>
                </a:extLst>
              </a:tr>
            </a:tbl>
          </a:graphicData>
        </a:graphic>
      </p:graphicFrame>
      <p:pic>
        <p:nvPicPr>
          <p:cNvPr id="19" name="Ábra 18">
            <a:extLst>
              <a:ext uri="{FF2B5EF4-FFF2-40B4-BE49-F238E27FC236}">
                <a16:creationId xmlns:a16="http://schemas.microsoft.com/office/drawing/2014/main" id="{B5502E23-1808-4A77-B934-1ADB5AC0B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108548">
            <a:off x="500302" y="5693812"/>
            <a:ext cx="866775" cy="742950"/>
          </a:xfrm>
          <a:prstGeom prst="rect">
            <a:avLst/>
          </a:prstGeom>
        </p:spPr>
      </p:pic>
      <p:pic>
        <p:nvPicPr>
          <p:cNvPr id="21" name="Ábra 20">
            <a:extLst>
              <a:ext uri="{FF2B5EF4-FFF2-40B4-BE49-F238E27FC236}">
                <a16:creationId xmlns:a16="http://schemas.microsoft.com/office/drawing/2014/main" id="{731499FF-1491-4AF5-BFB9-38C27DBA2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60839" y="5973753"/>
            <a:ext cx="718723" cy="742950"/>
          </a:xfrm>
          <a:prstGeom prst="rect">
            <a:avLst/>
          </a:prstGeom>
        </p:spPr>
      </p:pic>
      <p:pic>
        <p:nvPicPr>
          <p:cNvPr id="23" name="Ábra 22">
            <a:extLst>
              <a:ext uri="{FF2B5EF4-FFF2-40B4-BE49-F238E27FC236}">
                <a16:creationId xmlns:a16="http://schemas.microsoft.com/office/drawing/2014/main" id="{97385EAE-C754-4E14-B7FA-0F09302637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34787" y="5700829"/>
            <a:ext cx="590550" cy="619125"/>
          </a:xfrm>
          <a:prstGeom prst="rect">
            <a:avLst/>
          </a:prstGeom>
        </p:spPr>
      </p:pic>
      <p:pic>
        <p:nvPicPr>
          <p:cNvPr id="26" name="Ábra 25">
            <a:extLst>
              <a:ext uri="{FF2B5EF4-FFF2-40B4-BE49-F238E27FC236}">
                <a16:creationId xmlns:a16="http://schemas.microsoft.com/office/drawing/2014/main" id="{9433D17B-1F47-431A-ADA4-B05CAB205C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85343" y="5973753"/>
            <a:ext cx="676275" cy="676275"/>
          </a:xfrm>
          <a:prstGeom prst="rect">
            <a:avLst/>
          </a:prstGeom>
        </p:spPr>
      </p:pic>
      <p:pic>
        <p:nvPicPr>
          <p:cNvPr id="28" name="Ábra 27">
            <a:extLst>
              <a:ext uri="{FF2B5EF4-FFF2-40B4-BE49-F238E27FC236}">
                <a16:creationId xmlns:a16="http://schemas.microsoft.com/office/drawing/2014/main" id="{B15398D3-93F2-4573-8FCD-7FB1D42FB7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4757409">
            <a:off x="5139255" y="5682643"/>
            <a:ext cx="628650" cy="647700"/>
          </a:xfrm>
          <a:prstGeom prst="rect">
            <a:avLst/>
          </a:prstGeom>
        </p:spPr>
      </p:pic>
      <p:pic>
        <p:nvPicPr>
          <p:cNvPr id="36" name="Ábra 35">
            <a:extLst>
              <a:ext uri="{FF2B5EF4-FFF2-40B4-BE49-F238E27FC236}">
                <a16:creationId xmlns:a16="http://schemas.microsoft.com/office/drawing/2014/main" id="{79786A1B-6229-4307-864E-2C17B772633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3643254">
            <a:off x="10680440" y="-32414"/>
            <a:ext cx="378159" cy="877869"/>
          </a:xfrm>
          <a:prstGeom prst="rect">
            <a:avLst/>
          </a:prstGeom>
        </p:spPr>
      </p:pic>
      <p:pic>
        <p:nvPicPr>
          <p:cNvPr id="22" name="Ábra 21">
            <a:hlinkClick r:id="rId18" action="ppaction://hlinksldjump"/>
            <a:extLst>
              <a:ext uri="{FF2B5EF4-FFF2-40B4-BE49-F238E27FC236}">
                <a16:creationId xmlns:a16="http://schemas.microsoft.com/office/drawing/2014/main" id="{4FF02C74-4D7B-4682-B3D7-12E838D6400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76275" y="144661"/>
            <a:ext cx="474464" cy="47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36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zis 4">
            <a:extLst>
              <a:ext uri="{FF2B5EF4-FFF2-40B4-BE49-F238E27FC236}">
                <a16:creationId xmlns:a16="http://schemas.microsoft.com/office/drawing/2014/main" id="{C871A507-F50F-4EFE-B9C7-B3DA4886003A}"/>
              </a:ext>
            </a:extLst>
          </p:cNvPr>
          <p:cNvSpPr/>
          <p:nvPr/>
        </p:nvSpPr>
        <p:spPr>
          <a:xfrm>
            <a:off x="825661" y="-2119131"/>
            <a:ext cx="10540678" cy="105406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3" name="Csoportba foglalás 42">
            <a:extLst>
              <a:ext uri="{FF2B5EF4-FFF2-40B4-BE49-F238E27FC236}">
                <a16:creationId xmlns:a16="http://schemas.microsoft.com/office/drawing/2014/main" id="{D10D47B7-1FBE-47A9-955F-977C22966D34}"/>
              </a:ext>
            </a:extLst>
          </p:cNvPr>
          <p:cNvGrpSpPr/>
          <p:nvPr/>
        </p:nvGrpSpPr>
        <p:grpSpPr>
          <a:xfrm>
            <a:off x="9230060" y="73010"/>
            <a:ext cx="1932073" cy="1932073"/>
            <a:chOff x="9230060" y="73010"/>
            <a:chExt cx="1932073" cy="1932073"/>
          </a:xfrm>
        </p:grpSpPr>
        <p:pic>
          <p:nvPicPr>
            <p:cNvPr id="9" name="Ábra 8">
              <a:extLst>
                <a:ext uri="{FF2B5EF4-FFF2-40B4-BE49-F238E27FC236}">
                  <a16:creationId xmlns:a16="http://schemas.microsoft.com/office/drawing/2014/main" id="{14B58297-CB88-4877-90E5-1DDB695FB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7909633">
              <a:off x="9230060" y="73010"/>
              <a:ext cx="1932073" cy="1932073"/>
            </a:xfrm>
            <a:prstGeom prst="rect">
              <a:avLst/>
            </a:prstGeom>
          </p:spPr>
        </p:pic>
        <p:grpSp>
          <p:nvGrpSpPr>
            <p:cNvPr id="14" name="Csoportba foglalás 13">
              <a:extLst>
                <a:ext uri="{FF2B5EF4-FFF2-40B4-BE49-F238E27FC236}">
                  <a16:creationId xmlns:a16="http://schemas.microsoft.com/office/drawing/2014/main" id="{3D2B61F4-7076-4221-BE28-2325A7B52785}"/>
                </a:ext>
              </a:extLst>
            </p:cNvPr>
            <p:cNvGrpSpPr/>
            <p:nvPr/>
          </p:nvGrpSpPr>
          <p:grpSpPr>
            <a:xfrm>
              <a:off x="9531826" y="371514"/>
              <a:ext cx="1333886" cy="1333886"/>
              <a:chOff x="6511666" y="5601605"/>
              <a:chExt cx="1333886" cy="1333886"/>
            </a:xfrm>
          </p:grpSpPr>
          <p:pic>
            <p:nvPicPr>
              <p:cNvPr id="13" name="Kép 12">
                <a:extLst>
                  <a:ext uri="{FF2B5EF4-FFF2-40B4-BE49-F238E27FC236}">
                    <a16:creationId xmlns:a16="http://schemas.microsoft.com/office/drawing/2014/main" id="{6C6CBBEC-5918-4342-B60C-AE550D5B5D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11666" y="5601605"/>
                <a:ext cx="1333886" cy="1333886"/>
              </a:xfrm>
              <a:prstGeom prst="rect">
                <a:avLst/>
              </a:prstGeom>
            </p:spPr>
          </p:pic>
          <p:sp>
            <p:nvSpPr>
              <p:cNvPr id="12" name="Téglalap 11">
                <a:extLst>
                  <a:ext uri="{FF2B5EF4-FFF2-40B4-BE49-F238E27FC236}">
                    <a16:creationId xmlns:a16="http://schemas.microsoft.com/office/drawing/2014/main" id="{66887FF9-F1E1-4A23-A179-2200EBBACA32}"/>
                  </a:ext>
                </a:extLst>
              </p:cNvPr>
              <p:cNvSpPr/>
              <p:nvPr/>
            </p:nvSpPr>
            <p:spPr>
              <a:xfrm>
                <a:off x="7070208" y="6140433"/>
                <a:ext cx="220227" cy="25442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C0ECAA70-71B9-4FE0-A422-E19B8F3CE3BD}"/>
              </a:ext>
            </a:extLst>
          </p:cNvPr>
          <p:cNvSpPr txBox="1">
            <a:spLocks/>
          </p:cNvSpPr>
          <p:nvPr/>
        </p:nvSpPr>
        <p:spPr>
          <a:xfrm>
            <a:off x="1531358" y="191079"/>
            <a:ext cx="10660642" cy="646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</a:pPr>
            <a:r>
              <a:rPr lang="hu-HU" sz="2000" b="1" dirty="0">
                <a:latin typeface="+mj-lt"/>
              </a:rPr>
              <a:t>ÉRETTSÉGI VENDÉGTANULÓI JOGVISZONYBAN</a:t>
            </a:r>
          </a:p>
          <a:p>
            <a:pPr>
              <a:lnSpc>
                <a:spcPts val="2300"/>
              </a:lnSpc>
            </a:pPr>
            <a:r>
              <a:rPr lang="hu-HU" sz="2000" b="1" dirty="0">
                <a:latin typeface="+mj-lt"/>
              </a:rPr>
              <a:t>Érettségizhetek-e olyan tárgyból,</a:t>
            </a:r>
            <a:br>
              <a:rPr lang="hu-HU" sz="2000" b="1" dirty="0">
                <a:latin typeface="+mj-lt"/>
              </a:rPr>
            </a:br>
            <a:r>
              <a:rPr lang="hu-HU" sz="2000" b="1" dirty="0">
                <a:latin typeface="+mj-lt"/>
              </a:rPr>
              <a:t>amit nem tanítanak az iskolámban?</a:t>
            </a:r>
          </a:p>
        </p:txBody>
      </p:sp>
      <p:sp>
        <p:nvSpPr>
          <p:cNvPr id="3" name="AutoShape 10">
            <a:extLst>
              <a:ext uri="{FF2B5EF4-FFF2-40B4-BE49-F238E27FC236}">
                <a16:creationId xmlns:a16="http://schemas.microsoft.com/office/drawing/2014/main" id="{F45B2C53-7486-4D2C-8D33-8FF4217CBE7B}"/>
              </a:ext>
            </a:extLst>
          </p:cNvPr>
          <p:cNvSpPr/>
          <p:nvPr/>
        </p:nvSpPr>
        <p:spPr>
          <a:xfrm>
            <a:off x="0" y="381893"/>
            <a:ext cx="1342391" cy="0"/>
          </a:xfrm>
          <a:prstGeom prst="line">
            <a:avLst/>
          </a:prstGeom>
          <a:ln w="38100" cap="flat">
            <a:solidFill>
              <a:srgbClr val="428270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C2227A3A-A317-4AB9-805A-949D3EE0440F}"/>
              </a:ext>
            </a:extLst>
          </p:cNvPr>
          <p:cNvSpPr txBox="1">
            <a:spLocks/>
          </p:cNvSpPr>
          <p:nvPr/>
        </p:nvSpPr>
        <p:spPr>
          <a:xfrm>
            <a:off x="482001" y="1662776"/>
            <a:ext cx="5129514" cy="4924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rgbClr val="B9DCD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6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B9DCD2"/>
              </a:buClr>
              <a:buFont typeface="Lato" panose="020F0502020204030203" pitchFamily="34" charset="0"/>
              <a:buChar char="̶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64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B9DCD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6205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B9DCD2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38275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B9DCD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u-HU" sz="1400" dirty="0"/>
              <a:t>Olyan tárgyból is érettségizhetsz, amit nem taní­ta­nak a középiskoládban. Azonban, ha még nem fejez­ted be a kö­zépiskolát, akkor vendégtanulói jogviszonyt kell létesítened egy olyan középiskolával, ahol tanítják ezt a tárgyat. Ez azért szükséges, mert az érettségi bizo­nyítvány megszer­zése előtt az érettségi vizsga meg­kez­désének feltétele, hogy a vizsgatárgyból teljesítsd a középiskolai követelmé­nyeket, és lezárt ered­ménnyel rendelkezz.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u-HU" sz="1400" dirty="0"/>
              <a:t>Neked kell keresned olyan iskolát, ahol tanítják az adott tárgyat. Ehhez segítséget a tankerületi közpon­toktól tudsz kérni.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u-HU" sz="1400" dirty="0"/>
              <a:t>Az érettségi jelentkezésedet a saját iskoládban kell le­adnod abból a tárgyból is, amit vendégtanulóként más­hol teljesí­tettél. Azonban a fogadó intézménnyel is egyeztetned kell, mivel magát a vizsgát ott fogod le­tenni (kivéve, ha emelt szinten vizsgázol).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u-HU" sz="1400" dirty="0"/>
              <a:t>Ha szakképzési intézményben tanulsz, akkor a ven­dég­­tanulói jogviszony létesítésével kapcsolatban a Nemzeti Szakképzési és Felnőttképzési Hivataltól kap­hatsz tájékoz­tatást.</a:t>
            </a:r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BE93DC1D-8822-4A36-BF84-1A4077C758C3}"/>
              </a:ext>
            </a:extLst>
          </p:cNvPr>
          <p:cNvSpPr txBox="1">
            <a:spLocks/>
          </p:cNvSpPr>
          <p:nvPr/>
        </p:nvSpPr>
        <p:spPr>
          <a:xfrm>
            <a:off x="1512077" y="1266686"/>
            <a:ext cx="8123329" cy="605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rgbClr val="B9DCD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6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B9DCD2"/>
              </a:buClr>
              <a:buFont typeface="Lato" panose="020F0502020204030203" pitchFamily="34" charset="0"/>
              <a:buChar char="̶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64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B9DCD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6205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B9DCD2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38275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rgbClr val="B9DCD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u-HU" sz="1400" b="1" dirty="0"/>
              <a:t>Vendégtanulói jogviszonyban tett érettségi vizsgáról </a:t>
            </a:r>
            <a:r>
              <a:rPr lang="hu-HU" sz="1400" b="1" dirty="0">
                <a:solidFill>
                  <a:srgbClr val="42827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itt tájékozódhatsz</a:t>
            </a:r>
            <a:endParaRPr lang="hu-HU" sz="1400" b="1" dirty="0">
              <a:solidFill>
                <a:srgbClr val="428270"/>
              </a:solidFill>
            </a:endParaRPr>
          </a:p>
        </p:txBody>
      </p:sp>
      <p:pic>
        <p:nvPicPr>
          <p:cNvPr id="28" name="Ábra 27">
            <a:extLst>
              <a:ext uri="{FF2B5EF4-FFF2-40B4-BE49-F238E27FC236}">
                <a16:creationId xmlns:a16="http://schemas.microsoft.com/office/drawing/2014/main" id="{227C28EF-7DF3-4DE1-88DC-214A677463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93985" y="2933513"/>
            <a:ext cx="6105525" cy="1095375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3CD33A87-1EBF-41B9-9AE1-0FF844498992}"/>
              </a:ext>
            </a:extLst>
          </p:cNvPr>
          <p:cNvSpPr/>
          <p:nvPr/>
        </p:nvSpPr>
        <p:spPr>
          <a:xfrm>
            <a:off x="6706589" y="2963964"/>
            <a:ext cx="46105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Egyeztetés</a:t>
            </a:r>
          </a:p>
          <a:p>
            <a:r>
              <a:rPr lang="hu-HU" sz="1400" dirty="0"/>
              <a:t>A saját igazgató megkeresi </a:t>
            </a:r>
            <a:br>
              <a:rPr lang="hu-HU" sz="1400" dirty="0"/>
            </a:br>
            <a:r>
              <a:rPr lang="hu-HU" sz="1400" dirty="0"/>
              <a:t>a fogadó intézményt </a:t>
            </a:r>
            <a:br>
              <a:rPr lang="hu-HU" sz="1400" dirty="0"/>
            </a:br>
            <a:r>
              <a:rPr lang="hu-HU" sz="1400" dirty="0"/>
              <a:t>(határidő: 15 nap).</a:t>
            </a:r>
          </a:p>
        </p:txBody>
      </p:sp>
      <p:pic>
        <p:nvPicPr>
          <p:cNvPr id="31" name="Ábra 30">
            <a:extLst>
              <a:ext uri="{FF2B5EF4-FFF2-40B4-BE49-F238E27FC236}">
                <a16:creationId xmlns:a16="http://schemas.microsoft.com/office/drawing/2014/main" id="{D1D98A46-D135-470D-81F2-1F4608BA18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03510" y="4104416"/>
            <a:ext cx="6096000" cy="1095375"/>
          </a:xfrm>
          <a:prstGeom prst="rect">
            <a:avLst/>
          </a:prstGeom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C59D2F20-5B19-454C-BCF0-63C3910EBFB0}"/>
              </a:ext>
            </a:extLst>
          </p:cNvPr>
          <p:cNvSpPr/>
          <p:nvPr/>
        </p:nvSpPr>
        <p:spPr>
          <a:xfrm>
            <a:off x="6706589" y="4238452"/>
            <a:ext cx="461059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Döntés és Értesítés</a:t>
            </a:r>
          </a:p>
          <a:p>
            <a:r>
              <a:rPr lang="hu-HU" sz="1400" b="1" dirty="0"/>
              <a:t>Engedélyezés</a:t>
            </a:r>
            <a:r>
              <a:rPr lang="hu-HU" sz="1400" dirty="0"/>
              <a:t> esetén a tanuló </a:t>
            </a:r>
            <a:br>
              <a:rPr lang="hu-HU" sz="1400" dirty="0"/>
            </a:br>
            <a:r>
              <a:rPr lang="hu-HU" sz="1400" dirty="0"/>
              <a:t>és a fogadó iskola értesítése.</a:t>
            </a:r>
          </a:p>
        </p:txBody>
      </p:sp>
      <p:pic>
        <p:nvPicPr>
          <p:cNvPr id="34" name="Ábra 33">
            <a:extLst>
              <a:ext uri="{FF2B5EF4-FFF2-40B4-BE49-F238E27FC236}">
                <a16:creationId xmlns:a16="http://schemas.microsoft.com/office/drawing/2014/main" id="{7DC0939A-D249-4FEC-AD32-D4ACC90CAF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65410" y="5286005"/>
            <a:ext cx="6134100" cy="1095375"/>
          </a:xfrm>
          <a:prstGeom prst="rect">
            <a:avLst/>
          </a:prstGeom>
        </p:spPr>
      </p:pic>
      <p:sp>
        <p:nvSpPr>
          <p:cNvPr id="11" name="Téglalap 10">
            <a:extLst>
              <a:ext uri="{FF2B5EF4-FFF2-40B4-BE49-F238E27FC236}">
                <a16:creationId xmlns:a16="http://schemas.microsoft.com/office/drawing/2014/main" id="{24199B89-01AF-4AA9-90AC-86047E4D4F73}"/>
              </a:ext>
            </a:extLst>
          </p:cNvPr>
          <p:cNvSpPr/>
          <p:nvPr/>
        </p:nvSpPr>
        <p:spPr>
          <a:xfrm>
            <a:off x="6706589" y="5325862"/>
            <a:ext cx="46105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Értékelés</a:t>
            </a:r>
          </a:p>
          <a:p>
            <a:r>
              <a:rPr lang="hu-HU" sz="1400" dirty="0"/>
              <a:t>A fogadó iskola osztályoz, írásban </a:t>
            </a:r>
            <a:br>
              <a:rPr lang="hu-HU" sz="1400" dirty="0"/>
            </a:br>
            <a:r>
              <a:rPr lang="hu-HU" sz="1400" dirty="0"/>
              <a:t>értesíti a saját iskolát → bejegyzés </a:t>
            </a:r>
            <a:br>
              <a:rPr lang="hu-HU" sz="1400" dirty="0"/>
            </a:br>
            <a:r>
              <a:rPr lang="hu-HU" sz="1400" dirty="0"/>
              <a:t>a </a:t>
            </a:r>
            <a:r>
              <a:rPr lang="hu-HU" sz="1400" b="1" dirty="0"/>
              <a:t>Törzslapra</a:t>
            </a:r>
            <a:r>
              <a:rPr lang="hu-HU" sz="1400" dirty="0"/>
              <a:t> (3 napon belül).</a:t>
            </a:r>
          </a:p>
        </p:txBody>
      </p:sp>
      <p:pic>
        <p:nvPicPr>
          <p:cNvPr id="23" name="Ábra 22">
            <a:extLst>
              <a:ext uri="{FF2B5EF4-FFF2-40B4-BE49-F238E27FC236}">
                <a16:creationId xmlns:a16="http://schemas.microsoft.com/office/drawing/2014/main" id="{C47275B8-4BE8-409C-981C-0E7BB413E7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51135" y="1745334"/>
            <a:ext cx="6048375" cy="1095375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42645380-446A-4668-9C50-E2F8AD53786D}"/>
              </a:ext>
            </a:extLst>
          </p:cNvPr>
          <p:cNvSpPr/>
          <p:nvPr/>
        </p:nvSpPr>
        <p:spPr>
          <a:xfrm>
            <a:off x="6706589" y="1892212"/>
            <a:ext cx="461059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Kérelem</a:t>
            </a:r>
          </a:p>
          <a:p>
            <a:r>
              <a:rPr lang="hu-HU" sz="1400" dirty="0"/>
              <a:t>A tanuló írásbeli kérelmet nyújt be </a:t>
            </a:r>
            <a:br>
              <a:rPr lang="hu-HU" sz="1400" dirty="0"/>
            </a:br>
            <a:r>
              <a:rPr lang="hu-HU" sz="1400" dirty="0"/>
              <a:t>a </a:t>
            </a:r>
            <a:r>
              <a:rPr lang="hu-HU" sz="1400" b="1" dirty="0"/>
              <a:t>saját</a:t>
            </a:r>
            <a:r>
              <a:rPr lang="hu-HU" sz="1400" dirty="0"/>
              <a:t> igazgatójának.</a:t>
            </a:r>
          </a:p>
        </p:txBody>
      </p:sp>
      <p:pic>
        <p:nvPicPr>
          <p:cNvPr id="18" name="Ábra 17">
            <a:extLst>
              <a:ext uri="{FF2B5EF4-FFF2-40B4-BE49-F238E27FC236}">
                <a16:creationId xmlns:a16="http://schemas.microsoft.com/office/drawing/2014/main" id="{C1D036A9-A701-407F-887F-1D7583016ED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110669" y="2010804"/>
            <a:ext cx="1223738" cy="587394"/>
          </a:xfrm>
          <a:prstGeom prst="rect">
            <a:avLst/>
          </a:prstGeom>
        </p:spPr>
      </p:pic>
      <p:pic>
        <p:nvPicPr>
          <p:cNvPr id="20" name="Ábra 19">
            <a:extLst>
              <a:ext uri="{FF2B5EF4-FFF2-40B4-BE49-F238E27FC236}">
                <a16:creationId xmlns:a16="http://schemas.microsoft.com/office/drawing/2014/main" id="{39775D31-8561-45BB-93B5-B324BF416E3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476684" y="3130498"/>
            <a:ext cx="2019710" cy="681980"/>
          </a:xfrm>
          <a:prstGeom prst="rect">
            <a:avLst/>
          </a:prstGeom>
        </p:spPr>
      </p:pic>
      <p:pic>
        <p:nvPicPr>
          <p:cNvPr id="25" name="Ábra 24">
            <a:extLst>
              <a:ext uri="{FF2B5EF4-FFF2-40B4-BE49-F238E27FC236}">
                <a16:creationId xmlns:a16="http://schemas.microsoft.com/office/drawing/2014/main" id="{5B2D018C-67FC-4D43-A760-5C57CEF0EFE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858461" y="4284214"/>
            <a:ext cx="1706509" cy="743157"/>
          </a:xfrm>
          <a:prstGeom prst="rect">
            <a:avLst/>
          </a:prstGeom>
        </p:spPr>
      </p:pic>
      <p:pic>
        <p:nvPicPr>
          <p:cNvPr id="27" name="Ábra 26">
            <a:extLst>
              <a:ext uri="{FF2B5EF4-FFF2-40B4-BE49-F238E27FC236}">
                <a16:creationId xmlns:a16="http://schemas.microsoft.com/office/drawing/2014/main" id="{9B0EB4D2-5AC3-4A48-92C1-F78E33AE521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947509" y="5505218"/>
            <a:ext cx="1723162" cy="664648"/>
          </a:xfrm>
          <a:prstGeom prst="rect">
            <a:avLst/>
          </a:prstGeom>
        </p:spPr>
      </p:pic>
      <p:pic>
        <p:nvPicPr>
          <p:cNvPr id="26" name="Ábra 25">
            <a:hlinkClick r:id="rId23" action="ppaction://hlinksldjump"/>
            <a:extLst>
              <a:ext uri="{FF2B5EF4-FFF2-40B4-BE49-F238E27FC236}">
                <a16:creationId xmlns:a16="http://schemas.microsoft.com/office/drawing/2014/main" id="{160E11A4-C3BC-4F50-9E8D-5C064BF83F8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76275" y="144661"/>
            <a:ext cx="474464" cy="47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09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7D8C4D-53B1-40EA-A9DC-CC75B1A78A05}"/>
              </a:ext>
            </a:extLst>
          </p:cNvPr>
          <p:cNvSpPr txBox="1">
            <a:spLocks/>
          </p:cNvSpPr>
          <p:nvPr/>
        </p:nvSpPr>
        <p:spPr>
          <a:xfrm>
            <a:off x="1531358" y="191079"/>
            <a:ext cx="10660642" cy="646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</a:pPr>
            <a:r>
              <a:rPr lang="hu-HU" sz="2000" b="1" dirty="0">
                <a:latin typeface="+mj-lt"/>
              </a:rPr>
              <a:t>JELENTKEZÉS KÜLÖNLEGESEBB ESETEI</a:t>
            </a:r>
          </a:p>
        </p:txBody>
      </p:sp>
      <p:sp>
        <p:nvSpPr>
          <p:cNvPr id="3" name="AutoShape 10">
            <a:extLst>
              <a:ext uri="{FF2B5EF4-FFF2-40B4-BE49-F238E27FC236}">
                <a16:creationId xmlns:a16="http://schemas.microsoft.com/office/drawing/2014/main" id="{5803A85E-0395-4882-B0D3-C3375596CD38}"/>
              </a:ext>
            </a:extLst>
          </p:cNvPr>
          <p:cNvSpPr/>
          <p:nvPr/>
        </p:nvSpPr>
        <p:spPr>
          <a:xfrm>
            <a:off x="0" y="381893"/>
            <a:ext cx="1342391" cy="0"/>
          </a:xfrm>
          <a:prstGeom prst="line">
            <a:avLst/>
          </a:prstGeom>
          <a:ln w="38100" cap="flat">
            <a:solidFill>
              <a:srgbClr val="428270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23" name="Ellipszis 22">
            <a:extLst>
              <a:ext uri="{FF2B5EF4-FFF2-40B4-BE49-F238E27FC236}">
                <a16:creationId xmlns:a16="http://schemas.microsoft.com/office/drawing/2014/main" id="{266413F8-F78E-4194-B9BF-22D9ADD3C8F5}"/>
              </a:ext>
            </a:extLst>
          </p:cNvPr>
          <p:cNvSpPr/>
          <p:nvPr/>
        </p:nvSpPr>
        <p:spPr>
          <a:xfrm>
            <a:off x="141581" y="1092751"/>
            <a:ext cx="875130" cy="875130"/>
          </a:xfrm>
          <a:prstGeom prst="ellipse">
            <a:avLst/>
          </a:prstGeom>
          <a:solidFill>
            <a:srgbClr val="D88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24" name="Táblázat 23">
            <a:extLst>
              <a:ext uri="{FF2B5EF4-FFF2-40B4-BE49-F238E27FC236}">
                <a16:creationId xmlns:a16="http://schemas.microsoft.com/office/drawing/2014/main" id="{E3D536C0-774F-4C99-A4E0-268C2350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219882"/>
              </p:ext>
            </p:extLst>
          </p:nvPr>
        </p:nvGraphicFramePr>
        <p:xfrm>
          <a:off x="453288" y="1291293"/>
          <a:ext cx="5398872" cy="1781845"/>
        </p:xfrm>
        <a:graphic>
          <a:graphicData uri="http://schemas.openxmlformats.org/drawingml/2006/table">
            <a:tbl>
              <a:tblPr/>
              <a:tblGrid>
                <a:gridCol w="5398872">
                  <a:extLst>
                    <a:ext uri="{9D8B030D-6E8A-4147-A177-3AD203B41FA5}">
                      <a16:colId xmlns:a16="http://schemas.microsoft.com/office/drawing/2014/main" val="780571675"/>
                    </a:ext>
                  </a:extLst>
                </a:gridCol>
              </a:tblGrid>
              <a:tr h="530686">
                <a:tc>
                  <a:txBody>
                    <a:bodyPr/>
                    <a:lstStyle/>
                    <a:p>
                      <a:pPr indent="-180000" algn="l" fontAlgn="ctr"/>
                      <a:r>
                        <a:rPr lang="hu-H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Még nincs érettségi bizonyítványod, de már </a:t>
                      </a:r>
                      <a:br>
                        <a:rPr lang="hu-H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hu-H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van érettségi eredményed bizonyos tárgy(</a:t>
                      </a:r>
                      <a:r>
                        <a:rPr lang="hu-HU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ak</a:t>
                      </a:r>
                      <a:r>
                        <a:rPr lang="hu-H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)</a:t>
                      </a:r>
                      <a:r>
                        <a:rPr lang="hu-HU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ból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80000">
                          <a:srgbClr val="D88336"/>
                        </a:gs>
                        <a:gs pos="100000">
                          <a:srgbClr val="FAFCFB"/>
                        </a:gs>
                      </a:gsLst>
                      <a:lin ang="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9164728"/>
                  </a:ext>
                </a:extLst>
              </a:tr>
              <a:tr h="1251159">
                <a:tc>
                  <a:txBody>
                    <a:bodyPr/>
                    <a:lstStyle/>
                    <a:p>
                      <a:pPr marL="171450" indent="-171450" algn="l" fontAlgn="ctr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indent="0" algn="l" fontAlgn="ctr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korábbi eredmények nem évülnek el (kivéve, ha módosul a vizsgakövetelmény), viszont ezek meg­létét is jelezned kell a jelentkezéskor, és kérni a beszámí­tásukat.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2170267"/>
                  </a:ext>
                </a:extLst>
              </a:tr>
            </a:tbl>
          </a:graphicData>
        </a:graphic>
      </p:graphicFrame>
      <p:sp>
        <p:nvSpPr>
          <p:cNvPr id="25" name="Ellipszis 24">
            <a:extLst>
              <a:ext uri="{FF2B5EF4-FFF2-40B4-BE49-F238E27FC236}">
                <a16:creationId xmlns:a16="http://schemas.microsoft.com/office/drawing/2014/main" id="{3128E8D6-78C1-4144-9E9B-77B50EB855FD}"/>
              </a:ext>
            </a:extLst>
          </p:cNvPr>
          <p:cNvSpPr/>
          <p:nvPr/>
        </p:nvSpPr>
        <p:spPr>
          <a:xfrm>
            <a:off x="141581" y="2991435"/>
            <a:ext cx="875130" cy="875130"/>
          </a:xfrm>
          <a:prstGeom prst="ellipse">
            <a:avLst/>
          </a:prstGeom>
          <a:solidFill>
            <a:srgbClr val="428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26" name="Táblázat 25">
            <a:extLst>
              <a:ext uri="{FF2B5EF4-FFF2-40B4-BE49-F238E27FC236}">
                <a16:creationId xmlns:a16="http://schemas.microsoft.com/office/drawing/2014/main" id="{AA2A7EDC-0327-46BA-BCFA-C2DB259BB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967704"/>
              </p:ext>
            </p:extLst>
          </p:nvPr>
        </p:nvGraphicFramePr>
        <p:xfrm>
          <a:off x="453288" y="3189977"/>
          <a:ext cx="3933777" cy="2765251"/>
        </p:xfrm>
        <a:graphic>
          <a:graphicData uri="http://schemas.openxmlformats.org/drawingml/2006/table">
            <a:tbl>
              <a:tblPr/>
              <a:tblGrid>
                <a:gridCol w="3933777">
                  <a:extLst>
                    <a:ext uri="{9D8B030D-6E8A-4147-A177-3AD203B41FA5}">
                      <a16:colId xmlns:a16="http://schemas.microsoft.com/office/drawing/2014/main" val="780571675"/>
                    </a:ext>
                  </a:extLst>
                </a:gridCol>
              </a:tblGrid>
              <a:tr h="530686">
                <a:tc>
                  <a:txBody>
                    <a:bodyPr/>
                    <a:lstStyle/>
                    <a:p>
                      <a:pPr indent="-180000" algn="l" fontAlgn="ctr"/>
                      <a:r>
                        <a:rPr lang="hu-H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Már van érettségi bizonyítványod </a:t>
                      </a:r>
                      <a:br>
                        <a:rPr lang="hu-H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hu-H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és nem állsz tanulói jogviszonyban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80000">
                          <a:srgbClr val="428270"/>
                        </a:gs>
                        <a:gs pos="100000">
                          <a:srgbClr val="FAFCFB"/>
                        </a:gs>
                      </a:gsLst>
                      <a:lin ang="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9164728"/>
                  </a:ext>
                </a:extLst>
              </a:tr>
              <a:tr h="1251159">
                <a:tc>
                  <a:txBody>
                    <a:bodyPr/>
                    <a:lstStyle/>
                    <a:p>
                      <a:pPr marL="171450" indent="-171450" algn="l" fontAlgn="ctr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171450" indent="-1714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Bármelyik vizsgaidőszakban, bármelyik aktuálisan választható vizsgatárgyból tehetsz érettségi vizsgát, akkor is, ha nem tanultad azt korábban.</a:t>
                      </a:r>
                    </a:p>
                    <a:p>
                      <a:pPr marL="171450" indent="-1714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Elsősorban kormányhivatalnál (E-Jelen) ajánlott a jelentkezést benyújtani. Középiskolát is megkereshetsz a jelentkezéseddel, de ők már nem kötelesek azt fogadni.</a:t>
                      </a: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2170267"/>
                  </a:ext>
                </a:extLst>
              </a:tr>
            </a:tbl>
          </a:graphicData>
        </a:graphic>
      </p:graphicFrame>
      <p:sp>
        <p:nvSpPr>
          <p:cNvPr id="27" name="Ellipszis 26">
            <a:extLst>
              <a:ext uri="{FF2B5EF4-FFF2-40B4-BE49-F238E27FC236}">
                <a16:creationId xmlns:a16="http://schemas.microsoft.com/office/drawing/2014/main" id="{B418C1F6-678D-452D-8665-8774F216784E}"/>
              </a:ext>
            </a:extLst>
          </p:cNvPr>
          <p:cNvSpPr/>
          <p:nvPr/>
        </p:nvSpPr>
        <p:spPr>
          <a:xfrm>
            <a:off x="6107642" y="1081583"/>
            <a:ext cx="1080000" cy="1080000"/>
          </a:xfrm>
          <a:prstGeom prst="ellipse">
            <a:avLst/>
          </a:prstGeom>
          <a:solidFill>
            <a:srgbClr val="8E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28" name="Táblázat 27">
            <a:extLst>
              <a:ext uri="{FF2B5EF4-FFF2-40B4-BE49-F238E27FC236}">
                <a16:creationId xmlns:a16="http://schemas.microsoft.com/office/drawing/2014/main" id="{8AC25DC3-5AD9-4459-A971-793736F739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509368"/>
              </p:ext>
            </p:extLst>
          </p:nvPr>
        </p:nvGraphicFramePr>
        <p:xfrm>
          <a:off x="6513619" y="1261270"/>
          <a:ext cx="5536800" cy="5405651"/>
        </p:xfrm>
        <a:graphic>
          <a:graphicData uri="http://schemas.openxmlformats.org/drawingml/2006/table">
            <a:tbl>
              <a:tblPr/>
              <a:tblGrid>
                <a:gridCol w="5536800">
                  <a:extLst>
                    <a:ext uri="{9D8B030D-6E8A-4147-A177-3AD203B41FA5}">
                      <a16:colId xmlns:a16="http://schemas.microsoft.com/office/drawing/2014/main" val="780571675"/>
                    </a:ext>
                  </a:extLst>
                </a:gridCol>
              </a:tblGrid>
              <a:tr h="735585">
                <a:tc>
                  <a:txBody>
                    <a:bodyPr/>
                    <a:lstStyle/>
                    <a:p>
                      <a:pPr indent="-180000" algn="l" fontAlgn="ctr"/>
                      <a:r>
                        <a:rPr lang="hu-H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Külföldi vagy Magyarországon működő külföldi rendszerű középiskola tanulójaként jelentkeznél érettségi vizsgára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80000">
                          <a:srgbClr val="8EB4A9"/>
                        </a:gs>
                        <a:gs pos="100000">
                          <a:srgbClr val="FAFCFB"/>
                        </a:gs>
                      </a:gsLst>
                      <a:lin ang="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9164728"/>
                  </a:ext>
                </a:extLst>
              </a:tr>
              <a:tr h="4670066">
                <a:tc>
                  <a:txBody>
                    <a:bodyPr/>
                    <a:lstStyle/>
                    <a:p>
                      <a:pPr marL="171450" indent="-171450" algn="l" fontAlgn="ctr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171450" lvl="0" indent="-17145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Csak az utolsó évfolyamon, végzősként jelentkezhetsz Magyarországon érettségi vizsgára.</a:t>
                      </a:r>
                    </a:p>
                    <a:p>
                      <a:pPr marL="171450" lvl="0" indent="-171450">
                        <a:lnSpc>
                          <a:spcPct val="107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Előrehozott vizsgát kell megjelölnöd a jelentkezési lapon, de végzős tanulóként bármilyen tárgyra jelentkezhetsz, nem kell Magyarországon osztályozó vizsgát tenned.</a:t>
                      </a:r>
                    </a:p>
                    <a:p>
                      <a:pPr marL="171450" lvl="0" indent="-171450">
                        <a:lnSpc>
                          <a:spcPct val="107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jelentkezésedet csak kormányhivatalhoz tudod beadni, iskolához nem.</a:t>
                      </a:r>
                    </a:p>
                    <a:p>
                      <a:pPr marL="171450" lvl="0" indent="-171450">
                        <a:lnSpc>
                          <a:spcPct val="1070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 Magyarországon működő külföldi rendszerű iskolában van tanulói jogviszonyod, és még nem szerezted meg az érettségi bizonyítványodat, akkor ingyenes az érettségi vizsgád. Akkor is ingyenes, ha a tanulói jogviszony alatt megkezdett, de sikertelen érettségi javító/pótló vizsgájára első alkalommal jelentkezel.</a:t>
                      </a:r>
                    </a:p>
                    <a:p>
                      <a:pPr marL="171450" lvl="0" indent="-17145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Nem Magyarországon működő külföldi középiskola tanuló-jaként vizsgadíjat kell fizetned.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u-HU" sz="1400" b="1" dirty="0"/>
                        <a:t>Külföldi tanulói jogviszonyban tett érettségi vizsgáról</a:t>
                      </a:r>
                      <a:br>
                        <a:rPr lang="hu-HU" sz="1400" b="1" dirty="0"/>
                      </a:br>
                      <a:r>
                        <a:rPr lang="hu-HU" sz="1400" b="1" dirty="0">
                          <a:solidFill>
                            <a:srgbClr val="428270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itt tájékozódhatsz</a:t>
                      </a:r>
                      <a:endParaRPr lang="hu-HU" sz="1400" b="1" dirty="0">
                        <a:solidFill>
                          <a:srgbClr val="428270"/>
                        </a:solidFill>
                      </a:endParaRPr>
                    </a:p>
                  </a:txBody>
                  <a:tcPr marL="9525" marR="9525" marT="952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2170267"/>
                  </a:ext>
                </a:extLst>
              </a:tr>
            </a:tbl>
          </a:graphicData>
        </a:graphic>
      </p:graphicFrame>
      <p:pic>
        <p:nvPicPr>
          <p:cNvPr id="29" name="Ábra 28">
            <a:extLst>
              <a:ext uri="{FF2B5EF4-FFF2-40B4-BE49-F238E27FC236}">
                <a16:creationId xmlns:a16="http://schemas.microsoft.com/office/drawing/2014/main" id="{489C6E81-55CD-4EAC-9688-CF2B92E7E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4528374" y="4179822"/>
            <a:ext cx="1932073" cy="1932073"/>
          </a:xfrm>
          <a:prstGeom prst="rect">
            <a:avLst/>
          </a:prstGeom>
        </p:spPr>
      </p:pic>
      <p:grpSp>
        <p:nvGrpSpPr>
          <p:cNvPr id="33" name="Csoportba foglalás 32">
            <a:extLst>
              <a:ext uri="{FF2B5EF4-FFF2-40B4-BE49-F238E27FC236}">
                <a16:creationId xmlns:a16="http://schemas.microsoft.com/office/drawing/2014/main" id="{0A67139B-1B9B-405E-8844-D4B48EEB9A7E}"/>
              </a:ext>
            </a:extLst>
          </p:cNvPr>
          <p:cNvGrpSpPr/>
          <p:nvPr/>
        </p:nvGrpSpPr>
        <p:grpSpPr>
          <a:xfrm>
            <a:off x="4827467" y="4478915"/>
            <a:ext cx="1333886" cy="1333886"/>
            <a:chOff x="10003050" y="5033941"/>
            <a:chExt cx="1333886" cy="1333886"/>
          </a:xfrm>
        </p:grpSpPr>
        <p:pic>
          <p:nvPicPr>
            <p:cNvPr id="31" name="Kép 30">
              <a:extLst>
                <a:ext uri="{FF2B5EF4-FFF2-40B4-BE49-F238E27FC236}">
                  <a16:creationId xmlns:a16="http://schemas.microsoft.com/office/drawing/2014/main" id="{220A3D6C-2493-4529-BDB5-6DF638BAB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03050" y="5033941"/>
              <a:ext cx="1333886" cy="1333886"/>
            </a:xfrm>
            <a:prstGeom prst="rect">
              <a:avLst/>
            </a:prstGeom>
          </p:spPr>
        </p:pic>
        <p:sp>
          <p:nvSpPr>
            <p:cNvPr id="32" name="Téglalap 31">
              <a:extLst>
                <a:ext uri="{FF2B5EF4-FFF2-40B4-BE49-F238E27FC236}">
                  <a16:creationId xmlns:a16="http://schemas.microsoft.com/office/drawing/2014/main" id="{591EF23B-A409-4025-8B60-C8D5C6D52B71}"/>
                </a:ext>
              </a:extLst>
            </p:cNvPr>
            <p:cNvSpPr/>
            <p:nvPr/>
          </p:nvSpPr>
          <p:spPr>
            <a:xfrm>
              <a:off x="10563225" y="5576888"/>
              <a:ext cx="211931" cy="2405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5" name="Ábra 4">
            <a:extLst>
              <a:ext uri="{FF2B5EF4-FFF2-40B4-BE49-F238E27FC236}">
                <a16:creationId xmlns:a16="http://schemas.microsoft.com/office/drawing/2014/main" id="{12A25D66-6F52-4172-83BC-734A428D02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744315">
            <a:off x="5130054" y="3052763"/>
            <a:ext cx="723900" cy="752475"/>
          </a:xfrm>
          <a:prstGeom prst="rect">
            <a:avLst/>
          </a:prstGeom>
        </p:spPr>
      </p:pic>
      <p:pic>
        <p:nvPicPr>
          <p:cNvPr id="7" name="Ábra 6">
            <a:extLst>
              <a:ext uri="{FF2B5EF4-FFF2-40B4-BE49-F238E27FC236}">
                <a16:creationId xmlns:a16="http://schemas.microsoft.com/office/drawing/2014/main" id="{CE05812D-38DD-4CD0-8DB9-379FABB24E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78341" y="100237"/>
            <a:ext cx="657225" cy="828675"/>
          </a:xfrm>
          <a:prstGeom prst="rect">
            <a:avLst/>
          </a:prstGeom>
        </p:spPr>
      </p:pic>
      <p:pic>
        <p:nvPicPr>
          <p:cNvPr id="13" name="Ábra 12">
            <a:extLst>
              <a:ext uri="{FF2B5EF4-FFF2-40B4-BE49-F238E27FC236}">
                <a16:creationId xmlns:a16="http://schemas.microsoft.com/office/drawing/2014/main" id="{370054C3-EE13-4E82-9C07-F214B0D0A8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792011">
            <a:off x="3560875" y="5480941"/>
            <a:ext cx="1070494" cy="822590"/>
          </a:xfrm>
          <a:prstGeom prst="rect">
            <a:avLst/>
          </a:prstGeom>
        </p:spPr>
      </p:pic>
      <p:pic>
        <p:nvPicPr>
          <p:cNvPr id="15" name="Ábra 14">
            <a:extLst>
              <a:ext uri="{FF2B5EF4-FFF2-40B4-BE49-F238E27FC236}">
                <a16:creationId xmlns:a16="http://schemas.microsoft.com/office/drawing/2014/main" id="{97A05A35-E142-4699-A696-3B03D572B3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47605" y="419034"/>
            <a:ext cx="766178" cy="766178"/>
          </a:xfrm>
          <a:prstGeom prst="rect">
            <a:avLst/>
          </a:prstGeom>
        </p:spPr>
      </p:pic>
      <p:pic>
        <p:nvPicPr>
          <p:cNvPr id="17" name="Ábra 16">
            <a:extLst>
              <a:ext uri="{FF2B5EF4-FFF2-40B4-BE49-F238E27FC236}">
                <a16:creationId xmlns:a16="http://schemas.microsoft.com/office/drawing/2014/main" id="{8F109C64-CC71-4AE0-A397-44B668F177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8000000">
            <a:off x="5420856" y="726867"/>
            <a:ext cx="357436" cy="829761"/>
          </a:xfrm>
          <a:prstGeom prst="rect">
            <a:avLst/>
          </a:prstGeom>
        </p:spPr>
      </p:pic>
      <p:pic>
        <p:nvPicPr>
          <p:cNvPr id="19" name="Ábra 18">
            <a:extLst>
              <a:ext uri="{FF2B5EF4-FFF2-40B4-BE49-F238E27FC236}">
                <a16:creationId xmlns:a16="http://schemas.microsoft.com/office/drawing/2014/main" id="{B7921DD6-24B4-47C4-9D0D-403A68DB1EA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1200775">
            <a:off x="1822293" y="6046818"/>
            <a:ext cx="889399" cy="753519"/>
          </a:xfrm>
          <a:prstGeom prst="rect">
            <a:avLst/>
          </a:prstGeom>
        </p:spPr>
      </p:pic>
      <p:pic>
        <p:nvPicPr>
          <p:cNvPr id="21" name="Ábra 20">
            <a:extLst>
              <a:ext uri="{FF2B5EF4-FFF2-40B4-BE49-F238E27FC236}">
                <a16:creationId xmlns:a16="http://schemas.microsoft.com/office/drawing/2014/main" id="{0F3C27E7-E736-4C7A-9287-4A707EE6621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459886">
            <a:off x="139605" y="5985619"/>
            <a:ext cx="994957" cy="534481"/>
          </a:xfrm>
          <a:prstGeom prst="rect">
            <a:avLst/>
          </a:prstGeom>
        </p:spPr>
      </p:pic>
      <p:pic>
        <p:nvPicPr>
          <p:cNvPr id="30" name="Ábra 29">
            <a:extLst>
              <a:ext uri="{FF2B5EF4-FFF2-40B4-BE49-F238E27FC236}">
                <a16:creationId xmlns:a16="http://schemas.microsoft.com/office/drawing/2014/main" id="{ADB415C2-0DD9-42D2-B3C2-D331422CB2F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279822" y="316254"/>
            <a:ext cx="574855" cy="720221"/>
          </a:xfrm>
          <a:prstGeom prst="rect">
            <a:avLst/>
          </a:prstGeom>
        </p:spPr>
      </p:pic>
      <p:pic>
        <p:nvPicPr>
          <p:cNvPr id="34" name="Ábra 33">
            <a:hlinkClick r:id="rId22" action="ppaction://hlinksldjump"/>
            <a:extLst>
              <a:ext uri="{FF2B5EF4-FFF2-40B4-BE49-F238E27FC236}">
                <a16:creationId xmlns:a16="http://schemas.microsoft.com/office/drawing/2014/main" id="{635322EF-83AC-4AE3-B99D-741A298889A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76275" y="144661"/>
            <a:ext cx="474464" cy="47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00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93DF23-3641-486C-B068-5A074369D1F1}"/>
              </a:ext>
            </a:extLst>
          </p:cNvPr>
          <p:cNvSpPr txBox="1">
            <a:spLocks/>
          </p:cNvSpPr>
          <p:nvPr/>
        </p:nvSpPr>
        <p:spPr>
          <a:xfrm>
            <a:off x="1531358" y="191079"/>
            <a:ext cx="10660642" cy="646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</a:pPr>
            <a:r>
              <a:rPr lang="hu-HU" sz="2000" b="1" dirty="0">
                <a:latin typeface="+mj-lt"/>
              </a:rPr>
              <a:t>TEENDŐK A TANULÓI JOGVISZONNYAL ÉS ÉRETTSÉGI BIZONYÍT-VÁNNYAL NEM RENDELKEZŐ TECHNIKUMBAN VÉGZETTEKNEK</a:t>
            </a:r>
          </a:p>
        </p:txBody>
      </p:sp>
      <p:sp>
        <p:nvSpPr>
          <p:cNvPr id="3" name="AutoShape 10">
            <a:extLst>
              <a:ext uri="{FF2B5EF4-FFF2-40B4-BE49-F238E27FC236}">
                <a16:creationId xmlns:a16="http://schemas.microsoft.com/office/drawing/2014/main" id="{C987012C-A612-4EF6-98AA-BD370A9494F6}"/>
              </a:ext>
            </a:extLst>
          </p:cNvPr>
          <p:cNvSpPr/>
          <p:nvPr/>
        </p:nvSpPr>
        <p:spPr>
          <a:xfrm>
            <a:off x="0" y="381893"/>
            <a:ext cx="1342391" cy="0"/>
          </a:xfrm>
          <a:prstGeom prst="line">
            <a:avLst/>
          </a:prstGeom>
          <a:ln w="38100" cap="flat">
            <a:solidFill>
              <a:srgbClr val="428270"/>
            </a:solidFill>
            <a:prstDash val="solid"/>
            <a:headEnd type="none" w="sm" len="sm"/>
            <a:tailEnd type="oval" w="lg" len="lg"/>
          </a:ln>
        </p:spPr>
      </p:sp>
      <p:graphicFrame>
        <p:nvGraphicFramePr>
          <p:cNvPr id="7" name="Táblázat 4">
            <a:extLst>
              <a:ext uri="{FF2B5EF4-FFF2-40B4-BE49-F238E27FC236}">
                <a16:creationId xmlns:a16="http://schemas.microsoft.com/office/drawing/2014/main" id="{F6A79539-4101-424B-B712-A897E14D0A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790724"/>
              </p:ext>
            </p:extLst>
          </p:nvPr>
        </p:nvGraphicFramePr>
        <p:xfrm>
          <a:off x="1626300" y="1004529"/>
          <a:ext cx="10119499" cy="5501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43801">
                  <a:extLst>
                    <a:ext uri="{9D8B030D-6E8A-4147-A177-3AD203B41FA5}">
                      <a16:colId xmlns:a16="http://schemas.microsoft.com/office/drawing/2014/main" val="1284894126"/>
                    </a:ext>
                  </a:extLst>
                </a:gridCol>
                <a:gridCol w="1296813">
                  <a:extLst>
                    <a:ext uri="{9D8B030D-6E8A-4147-A177-3AD203B41FA5}">
                      <a16:colId xmlns:a16="http://schemas.microsoft.com/office/drawing/2014/main" val="726389899"/>
                    </a:ext>
                  </a:extLst>
                </a:gridCol>
                <a:gridCol w="7578885">
                  <a:extLst>
                    <a:ext uri="{9D8B030D-6E8A-4147-A177-3AD203B41FA5}">
                      <a16:colId xmlns:a16="http://schemas.microsoft.com/office/drawing/2014/main" val="3023559596"/>
                    </a:ext>
                  </a:extLst>
                </a:gridCol>
              </a:tblGrid>
              <a:tr h="500264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Érettségi vizsga</a:t>
                      </a:r>
                    </a:p>
                  </a:txBody>
                  <a:tcPr anchor="ctr">
                    <a:solidFill>
                      <a:srgbClr val="4282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Szakmai vizsga</a:t>
                      </a:r>
                    </a:p>
                  </a:txBody>
                  <a:tcPr anchor="ctr">
                    <a:solidFill>
                      <a:srgbClr val="4282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Teendő</a:t>
                      </a:r>
                    </a:p>
                  </a:txBody>
                  <a:tcPr anchor="ctr">
                    <a:solidFill>
                      <a:srgbClr val="428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944231"/>
                  </a:ext>
                </a:extLst>
              </a:tr>
              <a:tr h="676828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rgbClr val="428270"/>
                          </a:solidFill>
                        </a:rPr>
                        <a:t>Sikeres</a:t>
                      </a:r>
                      <a:r>
                        <a:rPr lang="da-DK" sz="1400" dirty="0"/>
                        <a:t> </a:t>
                      </a:r>
                      <a:br>
                        <a:rPr lang="hu-HU" sz="1400" dirty="0"/>
                      </a:br>
                      <a:r>
                        <a:rPr lang="da-DK" sz="1400" dirty="0"/>
                        <a:t>5 vagy több tárgyból</a:t>
                      </a:r>
                      <a:endParaRPr lang="hu-HU" sz="1400" dirty="0"/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CB7527"/>
                          </a:solidFill>
                        </a:rPr>
                        <a:t>Sikertelen</a:t>
                      </a: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marL="144000" indent="-14400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/>
                        <a:t>A következő vizsgaidőszakban újból </a:t>
                      </a:r>
                      <a:r>
                        <a:rPr lang="hu-HU" sz="1400" b="1" dirty="0"/>
                        <a:t>jelentkezned kell </a:t>
                      </a:r>
                      <a:r>
                        <a:rPr lang="hu-HU" sz="1400" dirty="0"/>
                        <a:t>mindazon tárgyak megjelölésével, amiket korábban teljesítettél. </a:t>
                      </a:r>
                    </a:p>
                    <a:p>
                      <a:pPr marL="144000" indent="-14400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/>
                        <a:t>Mivel már nem technikumi tanuló vagy, nem kell, hogy meglegyen a szakmai vizsgád. Ennek következtében a vizsgabizottság vizsgacselekmény nélkül kiállítja számodra az érettségi bizonyítványt. </a:t>
                      </a: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589875"/>
                  </a:ext>
                </a:extLst>
              </a:tr>
              <a:tr h="1853921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428270"/>
                          </a:solidFill>
                        </a:rPr>
                        <a:t>Sikeres</a:t>
                      </a:r>
                      <a:r>
                        <a:rPr lang="hu-HU" sz="14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hu-HU" sz="1400" dirty="0"/>
                        <a:t>a </a:t>
                      </a:r>
                    </a:p>
                    <a:p>
                      <a:pPr algn="ctr"/>
                      <a:r>
                        <a:rPr lang="hu-HU" sz="1400" dirty="0"/>
                        <a:t>4 kötelező tárgyból, de </a:t>
                      </a:r>
                      <a:r>
                        <a:rPr lang="hu-HU" sz="1400" b="1" dirty="0"/>
                        <a:t>további eredmény nincsen</a:t>
                      </a: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D88336"/>
                          </a:solidFill>
                        </a:rPr>
                        <a:t>Sikertelen</a:t>
                      </a: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marL="144000" lvl="0" indent="-14400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</a:rPr>
                        <a:t>Egy kötelezően választandó vizsgatárgyból jelentkezel. Rendes érettségi vizsgajelentkezést kell benyújtanod, amiben megjelölöd azokat a tárgyakat is, amiből már van eredményed, és azt is, amiből most szeretnél vizsgázni (ezért a vizsgatárgyért vizsgadíjat kell fizetned).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</a:rPr>
                        <a:t>VAGY</a:t>
                      </a:r>
                    </a:p>
                    <a:p>
                      <a:pPr marL="144000" lvl="0" indent="-14400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</a:rPr>
                        <a:t>A szakmai vizsgát javítod. A szakmai vizsgára az érettségitől függetlenül kell jelentkezned. Az érettségire is be kell nyújtanod egy újabb jelentkezést, ami</a:t>
                      </a:r>
                    </a:p>
                    <a:p>
                      <a:pPr marL="360000" lvl="1" indent="-14400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</a:rPr>
                        <a:t>4 tárgyas érettségi jelentkezés,</a:t>
                      </a:r>
                    </a:p>
                    <a:p>
                      <a:pPr marL="360000" lvl="1" indent="-14400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</a:rPr>
                        <a:t>csatolni kell a sikeres szakmai vizsga figyelembevételére vonatkozó nyilatkozatot,</a:t>
                      </a:r>
                    </a:p>
                    <a:p>
                      <a:pPr marL="360000" lvl="1" indent="-14400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</a:rPr>
                        <a:t>ha sikeres lett a szakmai vizsgád, az arról kiállított törzslapkivonatot be kell mutatnod az érettség  vizsgabizottságnak legkésőbb annak záróértekezletéig,</a:t>
                      </a:r>
                    </a:p>
                    <a:p>
                      <a:pPr marL="360000" lvl="1" indent="-14400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</a:rPr>
                        <a:t>kötelezően választandó vizsgatárgyból is jelentkezhetsz, így ha nem sikerül a szakmai vizsga – ez a tárgy viszont igen – kiállíthatják számodra az érettségi bizonyítványt.</a:t>
                      </a:r>
                      <a:endParaRPr lang="hu-H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61943"/>
                  </a:ext>
                </a:extLst>
              </a:tr>
            </a:tbl>
          </a:graphicData>
        </a:graphic>
      </p:graphicFrame>
      <p:sp>
        <p:nvSpPr>
          <p:cNvPr id="14" name="Nyíl: lefelé mutató 13">
            <a:extLst>
              <a:ext uri="{FF2B5EF4-FFF2-40B4-BE49-F238E27FC236}">
                <a16:creationId xmlns:a16="http://schemas.microsoft.com/office/drawing/2014/main" id="{0A4FC248-2FEE-4628-9137-B784AF0B9695}"/>
              </a:ext>
            </a:extLst>
          </p:cNvPr>
          <p:cNvSpPr/>
          <p:nvPr/>
        </p:nvSpPr>
        <p:spPr>
          <a:xfrm>
            <a:off x="887224" y="1498866"/>
            <a:ext cx="739076" cy="5359134"/>
          </a:xfrm>
          <a:prstGeom prst="downArrow">
            <a:avLst/>
          </a:prstGeom>
          <a:solidFill>
            <a:srgbClr val="428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Ábra 7">
            <a:hlinkClick r:id="rId2" action="ppaction://hlinksldjump"/>
            <a:extLst>
              <a:ext uri="{FF2B5EF4-FFF2-40B4-BE49-F238E27FC236}">
                <a16:creationId xmlns:a16="http://schemas.microsoft.com/office/drawing/2014/main" id="{460FA9D3-8ABD-4443-8EBF-78286D648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6275" y="144661"/>
            <a:ext cx="474464" cy="47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32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Ábra 6">
            <a:extLst>
              <a:ext uri="{FF2B5EF4-FFF2-40B4-BE49-F238E27FC236}">
                <a16:creationId xmlns:a16="http://schemas.microsoft.com/office/drawing/2014/main" id="{30535BE9-81A4-4762-8C0A-358F4710E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455865"/>
            <a:ext cx="12192000" cy="3393056"/>
          </a:xfrm>
          <a:prstGeom prst="rect">
            <a:avLst/>
          </a:prstGeom>
        </p:spPr>
      </p:pic>
      <p:graphicFrame>
        <p:nvGraphicFramePr>
          <p:cNvPr id="2" name="Táblázat 4">
            <a:extLst>
              <a:ext uri="{FF2B5EF4-FFF2-40B4-BE49-F238E27FC236}">
                <a16:creationId xmlns:a16="http://schemas.microsoft.com/office/drawing/2014/main" id="{E6448ACC-64BD-42B4-B229-4E7BFDBE0F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549314"/>
              </p:ext>
            </p:extLst>
          </p:nvPr>
        </p:nvGraphicFramePr>
        <p:xfrm>
          <a:off x="1626301" y="580322"/>
          <a:ext cx="10119600" cy="359211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43812">
                  <a:extLst>
                    <a:ext uri="{9D8B030D-6E8A-4147-A177-3AD203B41FA5}">
                      <a16:colId xmlns:a16="http://schemas.microsoft.com/office/drawing/2014/main" val="1284894126"/>
                    </a:ext>
                  </a:extLst>
                </a:gridCol>
                <a:gridCol w="1239191">
                  <a:extLst>
                    <a:ext uri="{9D8B030D-6E8A-4147-A177-3AD203B41FA5}">
                      <a16:colId xmlns:a16="http://schemas.microsoft.com/office/drawing/2014/main" val="726389899"/>
                    </a:ext>
                  </a:extLst>
                </a:gridCol>
                <a:gridCol w="7636597">
                  <a:extLst>
                    <a:ext uri="{9D8B030D-6E8A-4147-A177-3AD203B41FA5}">
                      <a16:colId xmlns:a16="http://schemas.microsoft.com/office/drawing/2014/main" val="3023559596"/>
                    </a:ext>
                  </a:extLst>
                </a:gridCol>
              </a:tblGrid>
              <a:tr h="527405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Érettségi vizsga</a:t>
                      </a:r>
                    </a:p>
                  </a:txBody>
                  <a:tcPr anchor="ctr">
                    <a:solidFill>
                      <a:srgbClr val="4282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Szakmai vizsga</a:t>
                      </a:r>
                    </a:p>
                  </a:txBody>
                  <a:tcPr anchor="ctr">
                    <a:solidFill>
                      <a:srgbClr val="4282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Teendő</a:t>
                      </a:r>
                    </a:p>
                  </a:txBody>
                  <a:tcPr anchor="ctr">
                    <a:solidFill>
                      <a:srgbClr val="428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944231"/>
                  </a:ext>
                </a:extLst>
              </a:tr>
              <a:tr h="100162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solidFill>
                            <a:srgbClr val="D88336"/>
                          </a:solidFill>
                          <a:effectLst/>
                        </a:rPr>
                        <a:t>Sikertelen</a:t>
                      </a:r>
                      <a:r>
                        <a:rPr lang="hu-H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valamelyik</a:t>
                      </a:r>
                      <a:br>
                        <a:rPr lang="hu-H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hu-H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kötelező</a:t>
                      </a:r>
                      <a:br>
                        <a:rPr lang="hu-H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hu-H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tárgyból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D88336"/>
                          </a:solidFill>
                        </a:rPr>
                        <a:t>Sikertelen</a:t>
                      </a: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marL="144000" marR="0" lvl="0" indent="-14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</a:rPr>
                        <a:t>Javító vagy pótló vizsgajelentkezést kell benyújtanod.</a:t>
                      </a:r>
                    </a:p>
                    <a:p>
                      <a:pPr marL="144000" lvl="0" indent="-14400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</a:rPr>
                        <a:t>Ezen túl az előző sorban foglaltak szerint választhatsz.</a:t>
                      </a:r>
                      <a:endParaRPr lang="hu-H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267383"/>
                  </a:ext>
                </a:extLst>
              </a:tr>
              <a:tr h="206308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solidFill>
                            <a:srgbClr val="D88336"/>
                          </a:solidFill>
                          <a:effectLst/>
                        </a:rPr>
                        <a:t>Sikertelen</a:t>
                      </a:r>
                      <a:r>
                        <a:rPr lang="hu-H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br>
                        <a:rPr lang="hu-H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hu-H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vagy több tárgyból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428270"/>
                          </a:solidFill>
                        </a:rPr>
                        <a:t>Sikeres</a:t>
                      </a: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marL="144000" lvl="0" indent="-14400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</a:rPr>
                        <a:t>Javító vagy pótló vizsgajelentkezést kell benyújtanod.</a:t>
                      </a:r>
                    </a:p>
                    <a:p>
                      <a:pPr marL="144000" lvl="0" indent="-14400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</a:rPr>
                        <a:t>Minden korábbi sikeres eredményedet rögzíteni kell a jelentkezéskor meglévő vizsgaeredményként.</a:t>
                      </a:r>
                    </a:p>
                    <a:p>
                      <a:pPr marL="144000" lvl="0" indent="-14400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</a:rPr>
                        <a:t>A sikeres szakmai vizsgáról kiállított törzslapkivonatot be kell mutatnod a jelentkezést fogadó intézménynél, és csatolnod kell a sikeres szakmai vizsga figyelembevételére vonatkozó nyilatkozatot a jelentkezésedhez.</a:t>
                      </a:r>
                    </a:p>
                    <a:p>
                      <a:pPr marL="144000" lvl="0" indent="-14400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effectLst/>
                        </a:rPr>
                        <a:t>Az első javító/pótló vizsgáid térítésmentesek. Ha újabb tárgyakra is jelentkezel, azért már vizsgadíjat kell fizetni.</a:t>
                      </a:r>
                      <a:endParaRPr lang="hu-H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809081"/>
                  </a:ext>
                </a:extLst>
              </a:tr>
            </a:tbl>
          </a:graphicData>
        </a:graphic>
      </p:graphicFrame>
      <p:sp>
        <p:nvSpPr>
          <p:cNvPr id="3" name="Nyíl: lefelé mutató 2">
            <a:extLst>
              <a:ext uri="{FF2B5EF4-FFF2-40B4-BE49-F238E27FC236}">
                <a16:creationId xmlns:a16="http://schemas.microsoft.com/office/drawing/2014/main" id="{9B6EC07E-94B5-4132-AF49-FE8313F5D1F1}"/>
              </a:ext>
            </a:extLst>
          </p:cNvPr>
          <p:cNvSpPr/>
          <p:nvPr/>
        </p:nvSpPr>
        <p:spPr>
          <a:xfrm rot="10800000">
            <a:off x="887224" y="0"/>
            <a:ext cx="739076" cy="4166805"/>
          </a:xfrm>
          <a:prstGeom prst="downArrow">
            <a:avLst/>
          </a:prstGeom>
          <a:solidFill>
            <a:srgbClr val="428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B36B5683-7433-4CE2-BC00-FE901002F3B9}"/>
              </a:ext>
            </a:extLst>
          </p:cNvPr>
          <p:cNvGrpSpPr/>
          <p:nvPr/>
        </p:nvGrpSpPr>
        <p:grpSpPr>
          <a:xfrm>
            <a:off x="5129963" y="4541826"/>
            <a:ext cx="1932073" cy="1932073"/>
            <a:chOff x="7546149" y="4553438"/>
            <a:chExt cx="1932073" cy="1932073"/>
          </a:xfrm>
        </p:grpSpPr>
        <p:pic>
          <p:nvPicPr>
            <p:cNvPr id="11" name="Ábra 10">
              <a:extLst>
                <a:ext uri="{FF2B5EF4-FFF2-40B4-BE49-F238E27FC236}">
                  <a16:creationId xmlns:a16="http://schemas.microsoft.com/office/drawing/2014/main" id="{0C993053-B3B4-4A30-AB9D-C61A89B1F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7697757">
              <a:off x="7546149" y="4553438"/>
              <a:ext cx="1932073" cy="1932073"/>
            </a:xfrm>
            <a:prstGeom prst="rect">
              <a:avLst/>
            </a:prstGeom>
          </p:spPr>
        </p:pic>
        <p:grpSp>
          <p:nvGrpSpPr>
            <p:cNvPr id="17" name="Csoportba foglalás 16">
              <a:extLst>
                <a:ext uri="{FF2B5EF4-FFF2-40B4-BE49-F238E27FC236}">
                  <a16:creationId xmlns:a16="http://schemas.microsoft.com/office/drawing/2014/main" id="{DAE70677-64DE-4B36-99C2-72BEF223E33B}"/>
                </a:ext>
              </a:extLst>
            </p:cNvPr>
            <p:cNvGrpSpPr/>
            <p:nvPr/>
          </p:nvGrpSpPr>
          <p:grpSpPr>
            <a:xfrm>
              <a:off x="7847917" y="4858418"/>
              <a:ext cx="1328535" cy="1328535"/>
              <a:chOff x="9633131" y="5211935"/>
              <a:chExt cx="1328535" cy="1328535"/>
            </a:xfrm>
          </p:grpSpPr>
          <p:pic>
            <p:nvPicPr>
              <p:cNvPr id="16" name="Kép 15">
                <a:extLst>
                  <a:ext uri="{FF2B5EF4-FFF2-40B4-BE49-F238E27FC236}">
                    <a16:creationId xmlns:a16="http://schemas.microsoft.com/office/drawing/2014/main" id="{41C3EDEB-988E-4C3A-B7A5-72EBC17AA8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33131" y="5211935"/>
                <a:ext cx="1328535" cy="1328535"/>
              </a:xfrm>
              <a:prstGeom prst="rect">
                <a:avLst/>
              </a:prstGeom>
            </p:spPr>
          </p:pic>
          <p:sp>
            <p:nvSpPr>
              <p:cNvPr id="14" name="Téglalap 13">
                <a:extLst>
                  <a:ext uri="{FF2B5EF4-FFF2-40B4-BE49-F238E27FC236}">
                    <a16:creationId xmlns:a16="http://schemas.microsoft.com/office/drawing/2014/main" id="{E8A4FDE4-50F8-4211-B87C-096DE609ED54}"/>
                  </a:ext>
                </a:extLst>
              </p:cNvPr>
              <p:cNvSpPr/>
              <p:nvPr/>
            </p:nvSpPr>
            <p:spPr>
              <a:xfrm>
                <a:off x="10208418" y="5776985"/>
                <a:ext cx="178595" cy="195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2D49AB77-4B67-4F3E-B847-70F6665AA731}"/>
              </a:ext>
            </a:extLst>
          </p:cNvPr>
          <p:cNvGrpSpPr/>
          <p:nvPr/>
        </p:nvGrpSpPr>
        <p:grpSpPr>
          <a:xfrm>
            <a:off x="-60055" y="5020310"/>
            <a:ext cx="5381922" cy="1043738"/>
            <a:chOff x="6276968" y="5191080"/>
            <a:chExt cx="5381922" cy="1043738"/>
          </a:xfrm>
        </p:grpSpPr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8D313A90-ABA1-41BA-BB18-191201A60701}"/>
                </a:ext>
              </a:extLst>
            </p:cNvPr>
            <p:cNvSpPr txBox="1"/>
            <p:nvPr/>
          </p:nvSpPr>
          <p:spPr>
            <a:xfrm>
              <a:off x="6878089" y="5191080"/>
              <a:ext cx="417968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hu-HU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Milyen esetek állhatnak fenn,</a:t>
              </a:r>
              <a:br>
                <a:rPr lang="hu-HU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hu-HU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és hogyan jelentkezhetsz?</a:t>
              </a:r>
            </a:p>
          </p:txBody>
        </p:sp>
        <p:sp>
          <p:nvSpPr>
            <p:cNvPr id="15" name="Szövegdoboz 14">
              <a:extLst>
                <a:ext uri="{FF2B5EF4-FFF2-40B4-BE49-F238E27FC236}">
                  <a16:creationId xmlns:a16="http://schemas.microsoft.com/office/drawing/2014/main" id="{2E4C8CD8-0D00-45A9-BA44-4D0E3C00B6BE}"/>
                </a:ext>
              </a:extLst>
            </p:cNvPr>
            <p:cNvSpPr txBox="1"/>
            <p:nvPr/>
          </p:nvSpPr>
          <p:spPr>
            <a:xfrm>
              <a:off x="6276968" y="5927041"/>
              <a:ext cx="538192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u-HU" sz="1400" b="1" dirty="0"/>
                <a:t>E kérdéskörről bővebben </a:t>
              </a:r>
              <a:r>
                <a:rPr lang="hu-HU" sz="1400" b="1" dirty="0">
                  <a:solidFill>
                    <a:srgbClr val="42827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itt</a:t>
              </a:r>
              <a:r>
                <a:rPr lang="hu-HU" sz="1400" b="1" dirty="0">
                  <a:solidFill>
                    <a:srgbClr val="0000FF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hu-HU" sz="1400" b="1" dirty="0">
                  <a:solidFill>
                    <a:srgbClr val="42827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tájékozódhatsz</a:t>
              </a:r>
              <a:endParaRPr lang="hu-HU" sz="1400" dirty="0">
                <a:solidFill>
                  <a:srgbClr val="428270"/>
                </a:solidFill>
              </a:endParaRPr>
            </a:p>
          </p:txBody>
        </p:sp>
      </p:grpSp>
      <p:pic>
        <p:nvPicPr>
          <p:cNvPr id="13" name="Ábra 12">
            <a:extLst>
              <a:ext uri="{FF2B5EF4-FFF2-40B4-BE49-F238E27FC236}">
                <a16:creationId xmlns:a16="http://schemas.microsoft.com/office/drawing/2014/main" id="{49A4B8A6-0B07-4687-87E7-2C9A06FF4F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38427" y="4468496"/>
            <a:ext cx="1060038" cy="573286"/>
          </a:xfrm>
          <a:prstGeom prst="rect">
            <a:avLst/>
          </a:prstGeom>
        </p:spPr>
      </p:pic>
      <p:pic>
        <p:nvPicPr>
          <p:cNvPr id="19" name="Ábra 18">
            <a:extLst>
              <a:ext uri="{FF2B5EF4-FFF2-40B4-BE49-F238E27FC236}">
                <a16:creationId xmlns:a16="http://schemas.microsoft.com/office/drawing/2014/main" id="{B666C291-DCD0-4C61-B453-89A0FA5E71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430801">
            <a:off x="7434136" y="4645698"/>
            <a:ext cx="1129137" cy="558079"/>
          </a:xfrm>
          <a:prstGeom prst="rect">
            <a:avLst/>
          </a:prstGeom>
        </p:spPr>
      </p:pic>
      <p:pic>
        <p:nvPicPr>
          <p:cNvPr id="21" name="Ábra 20">
            <a:extLst>
              <a:ext uri="{FF2B5EF4-FFF2-40B4-BE49-F238E27FC236}">
                <a16:creationId xmlns:a16="http://schemas.microsoft.com/office/drawing/2014/main" id="{88F7E02C-EE68-4426-8A7A-F6D5364087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487289">
            <a:off x="8518845" y="5466210"/>
            <a:ext cx="835018" cy="922915"/>
          </a:xfrm>
          <a:prstGeom prst="rect">
            <a:avLst/>
          </a:prstGeom>
        </p:spPr>
      </p:pic>
      <p:pic>
        <p:nvPicPr>
          <p:cNvPr id="25" name="Ábra 24">
            <a:extLst>
              <a:ext uri="{FF2B5EF4-FFF2-40B4-BE49-F238E27FC236}">
                <a16:creationId xmlns:a16="http://schemas.microsoft.com/office/drawing/2014/main" id="{8ABEBB40-335F-42D8-9B3E-4BCF5CD2AC4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227728">
            <a:off x="10407752" y="5133952"/>
            <a:ext cx="458932" cy="106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70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Ábra 9">
            <a:extLst>
              <a:ext uri="{FF2B5EF4-FFF2-40B4-BE49-F238E27FC236}">
                <a16:creationId xmlns:a16="http://schemas.microsoft.com/office/drawing/2014/main" id="{8C095EB6-C169-436A-9FC0-57D765CAC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2951700" y="3719983"/>
            <a:ext cx="7379252" cy="147585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766C8C8-1293-4CAC-B003-C0EFE8DCA078}"/>
              </a:ext>
            </a:extLst>
          </p:cNvPr>
          <p:cNvSpPr txBox="1">
            <a:spLocks/>
          </p:cNvSpPr>
          <p:nvPr/>
        </p:nvSpPr>
        <p:spPr>
          <a:xfrm>
            <a:off x="1531358" y="191079"/>
            <a:ext cx="10660642" cy="646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</a:pPr>
            <a:r>
              <a:rPr lang="hu-HU" sz="2000" b="1" dirty="0">
                <a:latin typeface="+mj-lt"/>
              </a:rPr>
              <a:t>KÖTELEZŐ VIZSGATÁRGYAKNÁL HASZNÁLHATÓ SEGÉDESZKÖZÖK</a:t>
            </a:r>
          </a:p>
        </p:txBody>
      </p:sp>
      <p:sp>
        <p:nvSpPr>
          <p:cNvPr id="3" name="AutoShape 10">
            <a:extLst>
              <a:ext uri="{FF2B5EF4-FFF2-40B4-BE49-F238E27FC236}">
                <a16:creationId xmlns:a16="http://schemas.microsoft.com/office/drawing/2014/main" id="{92AB4218-45BB-42C4-8C17-83B6B59B5833}"/>
              </a:ext>
            </a:extLst>
          </p:cNvPr>
          <p:cNvSpPr/>
          <p:nvPr/>
        </p:nvSpPr>
        <p:spPr>
          <a:xfrm>
            <a:off x="0" y="381893"/>
            <a:ext cx="1342391" cy="0"/>
          </a:xfrm>
          <a:prstGeom prst="line">
            <a:avLst/>
          </a:prstGeom>
          <a:ln w="38100" cap="flat">
            <a:solidFill>
              <a:srgbClr val="428270"/>
            </a:solidFill>
            <a:prstDash val="solid"/>
            <a:headEnd type="none" w="sm" len="sm"/>
            <a:tailEnd type="oval" w="lg" len="lg"/>
          </a:ln>
        </p:spPr>
      </p:sp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B32C6B2F-9957-4C67-98D0-CFE043F66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283931"/>
              </p:ext>
            </p:extLst>
          </p:nvPr>
        </p:nvGraphicFramePr>
        <p:xfrm>
          <a:off x="1642372" y="768282"/>
          <a:ext cx="10207121" cy="54486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64779">
                  <a:extLst>
                    <a:ext uri="{9D8B030D-6E8A-4147-A177-3AD203B41FA5}">
                      <a16:colId xmlns:a16="http://schemas.microsoft.com/office/drawing/2014/main" val="2557995392"/>
                    </a:ext>
                  </a:extLst>
                </a:gridCol>
                <a:gridCol w="4491872">
                  <a:extLst>
                    <a:ext uri="{9D8B030D-6E8A-4147-A177-3AD203B41FA5}">
                      <a16:colId xmlns:a16="http://schemas.microsoft.com/office/drawing/2014/main" val="3346336760"/>
                    </a:ext>
                  </a:extLst>
                </a:gridCol>
                <a:gridCol w="4350470">
                  <a:extLst>
                    <a:ext uri="{9D8B030D-6E8A-4147-A177-3AD203B41FA5}">
                      <a16:colId xmlns:a16="http://schemas.microsoft.com/office/drawing/2014/main" val="3952667192"/>
                    </a:ext>
                  </a:extLst>
                </a:gridCol>
              </a:tblGrid>
              <a:tr h="257850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latin typeface="+mn-lt"/>
                        </a:rPr>
                        <a:t>Vizsgatárgy</a:t>
                      </a:r>
                    </a:p>
                  </a:txBody>
                  <a:tcPr>
                    <a:solidFill>
                      <a:srgbClr val="4282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latin typeface="+mn-lt"/>
                        </a:rPr>
                        <a:t>Középszint</a:t>
                      </a:r>
                    </a:p>
                  </a:txBody>
                  <a:tcPr>
                    <a:solidFill>
                      <a:srgbClr val="4282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latin typeface="+mn-lt"/>
                        </a:rPr>
                        <a:t>Emelt szint</a:t>
                      </a:r>
                    </a:p>
                  </a:txBody>
                  <a:tcPr>
                    <a:solidFill>
                      <a:srgbClr val="428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369255"/>
                  </a:ext>
                </a:extLst>
              </a:tr>
              <a:tr h="1099963">
                <a:tc>
                  <a:txBody>
                    <a:bodyPr/>
                    <a:lstStyle/>
                    <a:p>
                      <a:r>
                        <a:rPr lang="hu-HU" sz="1300" dirty="0">
                          <a:latin typeface="+mn-lt"/>
                        </a:rPr>
                        <a:t>Magyar nyelv </a:t>
                      </a:r>
                      <a:br>
                        <a:rPr lang="hu-HU" sz="1300" dirty="0">
                          <a:latin typeface="+mn-lt"/>
                        </a:rPr>
                      </a:br>
                      <a:r>
                        <a:rPr lang="hu-HU" sz="1300" dirty="0">
                          <a:latin typeface="+mn-lt"/>
                        </a:rPr>
                        <a:t>és irodalom</a:t>
                      </a: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vizsgaszervező intézmény biztosítja: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nyomtatott helyesírási szótár: </a:t>
                      </a:r>
                      <a:br>
                        <a:rPr lang="hu-H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tantermenként</a:t>
                      </a:r>
                      <a:r>
                        <a:rPr lang="hu-H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négy példány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irodalmi szöveggyűjtemény (9–12. évf.) </a:t>
                      </a:r>
                      <a:br>
                        <a:rPr lang="hu-H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II. feladatlaphoz: minden vizsgázónak</a:t>
                      </a:r>
                      <a:endParaRPr lang="hu-HU" sz="1300" dirty="0">
                        <a:latin typeface="+mn-lt"/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vizsgaszervező intézmény biztosítja: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nyomtatott helyesírási szótár: tantermenként négy példány</a:t>
                      </a:r>
                      <a:endParaRPr lang="hu-HU" sz="1300" dirty="0">
                        <a:latin typeface="+mn-lt"/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339479"/>
                  </a:ext>
                </a:extLst>
              </a:tr>
              <a:tr h="918902">
                <a:tc>
                  <a:txBody>
                    <a:bodyPr/>
                    <a:lstStyle/>
                    <a:p>
                      <a:r>
                        <a:rPr lang="hu-HU" sz="1300" dirty="0">
                          <a:latin typeface="+mn-lt"/>
                        </a:rPr>
                        <a:t>Matematika</a:t>
                      </a:r>
                    </a:p>
                  </a:txBody>
                  <a:tcPr anchor="ctr">
                    <a:solidFill>
                      <a:srgbClr val="D0E8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195" marR="3619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Te hozd magaddal:</a:t>
                      </a:r>
                    </a:p>
                    <a:p>
                      <a:pPr marL="207645" marR="36195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3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függvénytáblázat (egyidejűleg akár többféle is)</a:t>
                      </a:r>
                    </a:p>
                    <a:p>
                      <a:pPr marL="207645" marR="36195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3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zsebszámológép: szöveges adatok tárolására és megjelenítésére nem alkalmas </a:t>
                      </a:r>
                    </a:p>
                    <a:p>
                      <a:pPr marL="207645" marR="36195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3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körző, vonalzó, szögmérő</a:t>
                      </a:r>
                    </a:p>
                  </a:txBody>
                  <a:tcPr marL="19050" marR="19050" marT="0" marB="0" anchor="ctr"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317964"/>
                  </a:ext>
                </a:extLst>
              </a:tr>
              <a:tr h="1042535">
                <a:tc>
                  <a:txBody>
                    <a:bodyPr/>
                    <a:lstStyle/>
                    <a:p>
                      <a:r>
                        <a:rPr lang="hu-HU" sz="1300" dirty="0">
                          <a:latin typeface="+mn-lt"/>
                        </a:rPr>
                        <a:t>Történelem</a:t>
                      </a: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vizsgaszervező intézmény biztosítja: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helyesírási szótár: legalább három példány </a:t>
                      </a:r>
                    </a:p>
                    <a:p>
                      <a:pPr marL="36195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 hozd magaddal:</a:t>
                      </a:r>
                    </a:p>
                    <a:p>
                      <a:pPr marL="207645" marR="36195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középiskolai történelmi atlasz: amit az állami tankönyvfejlesztésért és kiadásért felelős szerv ad ki, kronológiai adattáblázatot nem tartalmaz</a:t>
                      </a:r>
                      <a:endParaRPr lang="hu-H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vizsgaszervező intézmény biztosítja: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helyesírási szótár: legalább három példány </a:t>
                      </a:r>
                      <a:endParaRPr lang="hu-HU" sz="13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 hozd magaddal:</a:t>
                      </a:r>
                    </a:p>
                    <a:p>
                      <a:pPr marL="207645" marR="36195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középiskolai történelmi atlasz a II. részhez: amit az állami tankönyvfejlesztésért és kiadásért felelős szerv ad ki, kronológiai adattáblázatot nem tartalmaz</a:t>
                      </a:r>
                      <a:endParaRPr lang="hu-H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050170"/>
                  </a:ext>
                </a:extLst>
              </a:tr>
              <a:tr h="516834">
                <a:tc>
                  <a:txBody>
                    <a:bodyPr/>
                    <a:lstStyle/>
                    <a:p>
                      <a:r>
                        <a:rPr lang="hu-HU" sz="1300" dirty="0">
                          <a:latin typeface="+mn-lt"/>
                        </a:rPr>
                        <a:t>Élő idegen nyelv</a:t>
                      </a:r>
                    </a:p>
                  </a:txBody>
                  <a:tcPr anchor="ctr">
                    <a:solidFill>
                      <a:srgbClr val="D0E8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 hozd magaddal: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nyomtatott szótár, csak a IV. feladatlaphoz (Íráskészség)</a:t>
                      </a:r>
                      <a:endParaRPr lang="hu-HU" sz="1300" dirty="0">
                        <a:latin typeface="+mn-lt"/>
                      </a:endParaRPr>
                    </a:p>
                  </a:txBody>
                  <a:tcPr anchor="ctr"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04658"/>
                  </a:ext>
                </a:extLst>
              </a:tr>
              <a:tr h="1129915">
                <a:tc>
                  <a:txBody>
                    <a:bodyPr/>
                    <a:lstStyle/>
                    <a:p>
                      <a:r>
                        <a:rPr lang="hu-HU" sz="1300" dirty="0">
                          <a:latin typeface="+mn-lt"/>
                        </a:rPr>
                        <a:t>Nemzetiségi nyelv </a:t>
                      </a:r>
                      <a:br>
                        <a:rPr lang="hu-HU" sz="1300" dirty="0">
                          <a:latin typeface="+mn-lt"/>
                        </a:rPr>
                      </a:br>
                      <a:r>
                        <a:rPr lang="hu-HU" sz="1300" dirty="0">
                          <a:latin typeface="+mn-lt"/>
                        </a:rPr>
                        <a:t>és irodalom</a:t>
                      </a: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hu-HU" sz="1300" b="1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vizsgaszervező</a:t>
                      </a:r>
                      <a:r>
                        <a:rPr lang="hu-HU" sz="13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intézmény biztosítja:</a:t>
                      </a:r>
                    </a:p>
                    <a:p>
                      <a:pPr marL="207645" marR="36195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helyesírási szótár</a:t>
                      </a:r>
                    </a:p>
                    <a:p>
                      <a:pPr marL="207645" marR="36195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egy-, illetve kétnyelvű szótár, csak </a:t>
                      </a:r>
                      <a:br>
                        <a:rPr lang="hu-H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hu-H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II. feladatlaphoz: 10 </a:t>
                      </a:r>
                      <a:r>
                        <a:rPr lang="hu-HU" sz="13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vizsgázónként</a:t>
                      </a:r>
                      <a:r>
                        <a:rPr lang="hu-H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legalább egy példány</a:t>
                      </a:r>
                    </a:p>
                  </a:txBody>
                  <a:tcPr marL="19050" marR="19050" marT="0" marB="0"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vizsgaszervező intézmény biztosítja: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helyesírási szótár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egy-, illetve kétnyelvű szótár: </a:t>
                      </a:r>
                      <a:br>
                        <a:rPr lang="hu-H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hu-HU" sz="13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vizsgázónként</a:t>
                      </a:r>
                      <a:r>
                        <a:rPr lang="hu-H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egy példány</a:t>
                      </a:r>
                      <a:endParaRPr lang="hu-HU" sz="1300" dirty="0">
                        <a:latin typeface="+mn-lt"/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733426"/>
                  </a:ext>
                </a:extLst>
              </a:tr>
            </a:tbl>
          </a:graphicData>
        </a:graphic>
      </p:graphicFrame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387F3652-682E-4B01-85A1-21B5425DBD7E}"/>
              </a:ext>
            </a:extLst>
          </p:cNvPr>
          <p:cNvGrpSpPr/>
          <p:nvPr/>
        </p:nvGrpSpPr>
        <p:grpSpPr>
          <a:xfrm>
            <a:off x="154722" y="768282"/>
            <a:ext cx="1342391" cy="1299865"/>
            <a:chOff x="154722" y="768282"/>
            <a:chExt cx="1342391" cy="1299865"/>
          </a:xfrm>
        </p:grpSpPr>
        <p:sp>
          <p:nvSpPr>
            <p:cNvPr id="8" name="Ellipszis 7">
              <a:extLst>
                <a:ext uri="{FF2B5EF4-FFF2-40B4-BE49-F238E27FC236}">
                  <a16:creationId xmlns:a16="http://schemas.microsoft.com/office/drawing/2014/main" id="{2C87387C-5C27-4600-A49D-D72711ECBF63}"/>
                </a:ext>
              </a:extLst>
            </p:cNvPr>
            <p:cNvSpPr/>
            <p:nvPr/>
          </p:nvSpPr>
          <p:spPr>
            <a:xfrm>
              <a:off x="175985" y="768282"/>
              <a:ext cx="1299865" cy="1299865"/>
            </a:xfrm>
            <a:prstGeom prst="ellipse">
              <a:avLst/>
            </a:prstGeom>
            <a:solidFill>
              <a:srgbClr val="D88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Szövegdoboz 6">
              <a:extLst>
                <a:ext uri="{FF2B5EF4-FFF2-40B4-BE49-F238E27FC236}">
                  <a16:creationId xmlns:a16="http://schemas.microsoft.com/office/drawing/2014/main" id="{E9C74312-DBA8-41B5-AE2E-1726F68F6FD8}"/>
                </a:ext>
              </a:extLst>
            </p:cNvPr>
            <p:cNvSpPr txBox="1"/>
            <p:nvPr/>
          </p:nvSpPr>
          <p:spPr>
            <a:xfrm>
              <a:off x="154722" y="1095049"/>
              <a:ext cx="134239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u-HU" sz="1800" b="1" dirty="0">
                  <a:solidFill>
                    <a:schemeClr val="bg1"/>
                  </a:solidFill>
                </a:rPr>
                <a:t>Írásbeli</a:t>
              </a:r>
              <a:br>
                <a:rPr lang="hu-HU" sz="1800" b="1" dirty="0">
                  <a:solidFill>
                    <a:schemeClr val="bg1"/>
                  </a:solidFill>
                </a:rPr>
              </a:br>
              <a:r>
                <a:rPr lang="hu-HU" sz="1800" b="1" dirty="0">
                  <a:solidFill>
                    <a:schemeClr val="bg1"/>
                  </a:solidFill>
                </a:rPr>
                <a:t>vizsga</a:t>
              </a:r>
            </a:p>
          </p:txBody>
        </p:sp>
      </p:grpSp>
      <p:pic>
        <p:nvPicPr>
          <p:cNvPr id="12" name="Ábra 11">
            <a:hlinkClick r:id="rId4" action="ppaction://hlinksldjump"/>
            <a:extLst>
              <a:ext uri="{FF2B5EF4-FFF2-40B4-BE49-F238E27FC236}">
                <a16:creationId xmlns:a16="http://schemas.microsoft.com/office/drawing/2014/main" id="{F7DD9310-85D6-4D4B-9EBE-DDFC02B73D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6275" y="144661"/>
            <a:ext cx="474464" cy="47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8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Ábra 8">
            <a:extLst>
              <a:ext uri="{FF2B5EF4-FFF2-40B4-BE49-F238E27FC236}">
                <a16:creationId xmlns:a16="http://schemas.microsoft.com/office/drawing/2014/main" id="{18DED36C-5364-4D9A-A0EA-EAE4927A5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2951700" y="3719983"/>
            <a:ext cx="7379252" cy="147585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45A42001-43D2-432D-9FD2-1B400BE4B644}"/>
              </a:ext>
            </a:extLst>
          </p:cNvPr>
          <p:cNvSpPr txBox="1">
            <a:spLocks/>
          </p:cNvSpPr>
          <p:nvPr/>
        </p:nvSpPr>
        <p:spPr>
          <a:xfrm>
            <a:off x="1531358" y="191079"/>
            <a:ext cx="10660642" cy="646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</a:pPr>
            <a:r>
              <a:rPr lang="hu-HU" sz="2000" b="1" dirty="0">
                <a:latin typeface="+mj-lt"/>
              </a:rPr>
              <a:t>KÖTELEZŐ VIZSGATÁRGYAKNÁL HASZNÁLHATÓ SEGÉDESZKÖZÖK</a:t>
            </a:r>
          </a:p>
        </p:txBody>
      </p:sp>
      <p:sp>
        <p:nvSpPr>
          <p:cNvPr id="3" name="AutoShape 10">
            <a:extLst>
              <a:ext uri="{FF2B5EF4-FFF2-40B4-BE49-F238E27FC236}">
                <a16:creationId xmlns:a16="http://schemas.microsoft.com/office/drawing/2014/main" id="{BB1BD046-742D-4BCC-ACFE-6E28F95E246E}"/>
              </a:ext>
            </a:extLst>
          </p:cNvPr>
          <p:cNvSpPr/>
          <p:nvPr/>
        </p:nvSpPr>
        <p:spPr>
          <a:xfrm>
            <a:off x="0" y="381893"/>
            <a:ext cx="1342391" cy="0"/>
          </a:xfrm>
          <a:prstGeom prst="line">
            <a:avLst/>
          </a:prstGeom>
          <a:ln w="38100" cap="flat">
            <a:solidFill>
              <a:srgbClr val="428270"/>
            </a:solidFill>
            <a:prstDash val="solid"/>
            <a:headEnd type="none" w="sm" len="sm"/>
            <a:tailEnd type="oval" w="lg" len="lg"/>
          </a:ln>
        </p:spPr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3FFC0481-1AE3-4C94-84A5-E435F6281FA4}"/>
              </a:ext>
            </a:extLst>
          </p:cNvPr>
          <p:cNvGrpSpPr/>
          <p:nvPr/>
        </p:nvGrpSpPr>
        <p:grpSpPr>
          <a:xfrm>
            <a:off x="154722" y="768282"/>
            <a:ext cx="1342391" cy="1299865"/>
            <a:chOff x="154722" y="768282"/>
            <a:chExt cx="1342391" cy="1299865"/>
          </a:xfrm>
        </p:grpSpPr>
        <p:sp>
          <p:nvSpPr>
            <p:cNvPr id="6" name="Ellipszis 5">
              <a:extLst>
                <a:ext uri="{FF2B5EF4-FFF2-40B4-BE49-F238E27FC236}">
                  <a16:creationId xmlns:a16="http://schemas.microsoft.com/office/drawing/2014/main" id="{AB52EB79-DBBF-4864-962E-748458D60CC0}"/>
                </a:ext>
              </a:extLst>
            </p:cNvPr>
            <p:cNvSpPr/>
            <p:nvPr/>
          </p:nvSpPr>
          <p:spPr>
            <a:xfrm>
              <a:off x="175985" y="768282"/>
              <a:ext cx="1299865" cy="1299865"/>
            </a:xfrm>
            <a:prstGeom prst="ellipse">
              <a:avLst/>
            </a:prstGeom>
            <a:solidFill>
              <a:srgbClr val="D88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Szövegdoboz 6">
              <a:extLst>
                <a:ext uri="{FF2B5EF4-FFF2-40B4-BE49-F238E27FC236}">
                  <a16:creationId xmlns:a16="http://schemas.microsoft.com/office/drawing/2014/main" id="{D3CAAF33-8010-4EDC-8D87-4DF9ED0C8192}"/>
                </a:ext>
              </a:extLst>
            </p:cNvPr>
            <p:cNvSpPr txBox="1"/>
            <p:nvPr/>
          </p:nvSpPr>
          <p:spPr>
            <a:xfrm>
              <a:off x="154722" y="1095049"/>
              <a:ext cx="134239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u-HU" sz="1800" b="1" dirty="0">
                  <a:solidFill>
                    <a:schemeClr val="bg1"/>
                  </a:solidFill>
                </a:rPr>
                <a:t>Szóbeli</a:t>
              </a:r>
              <a:br>
                <a:rPr lang="hu-HU" sz="1800" b="1" dirty="0">
                  <a:solidFill>
                    <a:schemeClr val="bg1"/>
                  </a:solidFill>
                </a:rPr>
              </a:br>
              <a:r>
                <a:rPr lang="hu-HU" sz="1800" b="1" dirty="0">
                  <a:solidFill>
                    <a:schemeClr val="bg1"/>
                  </a:solidFill>
                </a:rPr>
                <a:t>vizsga</a:t>
              </a:r>
            </a:p>
          </p:txBody>
        </p:sp>
      </p:grpSp>
      <p:graphicFrame>
        <p:nvGraphicFramePr>
          <p:cNvPr id="8" name="Táblázat 7">
            <a:extLst>
              <a:ext uri="{FF2B5EF4-FFF2-40B4-BE49-F238E27FC236}">
                <a16:creationId xmlns:a16="http://schemas.microsoft.com/office/drawing/2014/main" id="{AC28C604-C638-42A2-9F2C-EBAC5BB73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229422"/>
              </p:ext>
            </p:extLst>
          </p:nvPr>
        </p:nvGraphicFramePr>
        <p:xfrm>
          <a:off x="1664817" y="768282"/>
          <a:ext cx="10228383" cy="483334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86042">
                  <a:extLst>
                    <a:ext uri="{9D8B030D-6E8A-4147-A177-3AD203B41FA5}">
                      <a16:colId xmlns:a16="http://schemas.microsoft.com/office/drawing/2014/main" val="1414073064"/>
                    </a:ext>
                  </a:extLst>
                </a:gridCol>
                <a:gridCol w="4487158">
                  <a:extLst>
                    <a:ext uri="{9D8B030D-6E8A-4147-A177-3AD203B41FA5}">
                      <a16:colId xmlns:a16="http://schemas.microsoft.com/office/drawing/2014/main" val="2254272864"/>
                    </a:ext>
                  </a:extLst>
                </a:gridCol>
                <a:gridCol w="4355183">
                  <a:extLst>
                    <a:ext uri="{9D8B030D-6E8A-4147-A177-3AD203B41FA5}">
                      <a16:colId xmlns:a16="http://schemas.microsoft.com/office/drawing/2014/main" val="2316742591"/>
                    </a:ext>
                  </a:extLst>
                </a:gridCol>
              </a:tblGrid>
              <a:tr h="300328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latin typeface="+mn-lt"/>
                        </a:rPr>
                        <a:t>Vizsgatárgy</a:t>
                      </a:r>
                    </a:p>
                  </a:txBody>
                  <a:tcPr>
                    <a:solidFill>
                      <a:srgbClr val="4282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latin typeface="+mn-lt"/>
                        </a:rPr>
                        <a:t>Középszint</a:t>
                      </a:r>
                    </a:p>
                  </a:txBody>
                  <a:tcPr>
                    <a:solidFill>
                      <a:srgbClr val="4282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latin typeface="+mn-lt"/>
                        </a:rPr>
                        <a:t>Emelt szint</a:t>
                      </a:r>
                    </a:p>
                  </a:txBody>
                  <a:tcPr>
                    <a:solidFill>
                      <a:srgbClr val="428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027852"/>
                  </a:ext>
                </a:extLst>
              </a:tr>
              <a:tr h="1239812">
                <a:tc>
                  <a:txBody>
                    <a:bodyPr/>
                    <a:lstStyle/>
                    <a:p>
                      <a:r>
                        <a:rPr lang="hu-HU" sz="1300" dirty="0">
                          <a:latin typeface="+mn-lt"/>
                        </a:rPr>
                        <a:t>Magyar </a:t>
                      </a:r>
                      <a:br>
                        <a:rPr lang="hu-HU" sz="1300" dirty="0">
                          <a:latin typeface="+mn-lt"/>
                        </a:rPr>
                      </a:br>
                      <a:r>
                        <a:rPr lang="hu-HU" sz="1300" dirty="0">
                          <a:latin typeface="+mn-lt"/>
                        </a:rPr>
                        <a:t>nyelv </a:t>
                      </a:r>
                      <a:br>
                        <a:rPr lang="hu-HU" sz="1300" dirty="0">
                          <a:latin typeface="+mn-lt"/>
                        </a:rPr>
                      </a:br>
                      <a:r>
                        <a:rPr lang="hu-HU" sz="1300" dirty="0">
                          <a:latin typeface="+mn-lt"/>
                        </a:rPr>
                        <a:t>és irodalom</a:t>
                      </a: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vizsgaszervező intézmény biztosítja: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irodalmi szöveggyűjtemény (9–12. évf.): tantermenként 5-5 példány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kötet vagy más nyomtatott ismerethordozó </a:t>
                      </a:r>
                      <a:br>
                        <a:rPr lang="hu-H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tételnek megfelelő részlete: </a:t>
                      </a:r>
                      <a:br>
                        <a:rPr lang="hu-H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ami a feladatok kidolgozásával összefügg</a:t>
                      </a:r>
                      <a:endParaRPr lang="hu-HU" sz="1300" dirty="0">
                        <a:latin typeface="+mn-lt"/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vizsgaszervező intézmény biztosítja: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irodalmi szöveggyűjtemény (9–12. évf.): tantermenként 5-5 példány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kötet vagy más nyomtatott ismerethordozó a tételnek megfelelő részlete: </a:t>
                      </a:r>
                      <a:br>
                        <a:rPr lang="hu-H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ami a feladatok kidolgozásával összefügg</a:t>
                      </a:r>
                      <a:endParaRPr lang="hu-HU" sz="1300" dirty="0">
                        <a:latin typeface="+mn-lt"/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436628"/>
                  </a:ext>
                </a:extLst>
              </a:tr>
              <a:tr h="1433450">
                <a:tc>
                  <a:txBody>
                    <a:bodyPr/>
                    <a:lstStyle/>
                    <a:p>
                      <a:r>
                        <a:rPr lang="hu-HU" sz="1300" dirty="0">
                          <a:latin typeface="+mn-lt"/>
                        </a:rPr>
                        <a:t>Matematika</a:t>
                      </a:r>
                    </a:p>
                  </a:txBody>
                  <a:tcPr anchor="ctr"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 hozd magaddal:</a:t>
                      </a:r>
                    </a:p>
                    <a:p>
                      <a:pPr marL="207645" marR="36195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300" spc="-1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függvénytáblázat (egyidejűleg akár többféle is)</a:t>
                      </a:r>
                    </a:p>
                    <a:p>
                      <a:pPr marL="207645" marR="36195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zsebszámológép: szöveges adatok tárolására és megjelenítésére nem alkalmas </a:t>
                      </a:r>
                    </a:p>
                    <a:p>
                      <a:pPr marL="207645" marR="36195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körző, vonalzó, szögmérő</a:t>
                      </a:r>
                    </a:p>
                  </a:txBody>
                  <a:tcPr marL="19050" marR="19050" marT="0" marB="0" anchor="ctr"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vizsgaszervező intézmény biztosítja: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képlettár: amit a tételcímekkel együtt nyilvánosságra hoztak, minden vizsgázónak</a:t>
                      </a:r>
                    </a:p>
                    <a:p>
                      <a:pPr marL="36195" marR="3619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 hozd magaddal:</a:t>
                      </a:r>
                    </a:p>
                    <a:p>
                      <a:pPr marL="207645" marR="36195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zsebszámológép: szöveges adatok tárolására és megjelenítésére nem alkalmas </a:t>
                      </a:r>
                    </a:p>
                    <a:p>
                      <a:pPr marL="207645" marR="36195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körző, vonalzó, szögmérő</a:t>
                      </a:r>
                    </a:p>
                  </a:txBody>
                  <a:tcPr marL="19050" marR="19050" marT="0" marB="0" anchor="ctr"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417119"/>
                  </a:ext>
                </a:extLst>
              </a:tr>
              <a:tr h="634701">
                <a:tc>
                  <a:txBody>
                    <a:bodyPr/>
                    <a:lstStyle/>
                    <a:p>
                      <a:r>
                        <a:rPr lang="hu-HU" sz="1300" dirty="0">
                          <a:latin typeface="+mn-lt"/>
                        </a:rPr>
                        <a:t>Történelem</a:t>
                      </a: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vizsgaszervező intézmény biztosítja:</a:t>
                      </a:r>
                    </a:p>
                    <a:p>
                      <a:pPr marL="207645" marR="36195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középiskolai történelmi atlasz: amit az állami tankönyvfejlesztésért és kiadásért felelős szerv ad ki, kronológiai adattáblázatot nem tartalmaz</a:t>
                      </a:r>
                      <a:endParaRPr lang="hu-H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DBE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580173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hu-HU" sz="1300" dirty="0">
                          <a:latin typeface="+mn-lt"/>
                        </a:rPr>
                        <a:t>Élő idegen nyelv</a:t>
                      </a:r>
                    </a:p>
                  </a:txBody>
                  <a:tcPr anchor="ctr">
                    <a:solidFill>
                      <a:srgbClr val="D0E8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3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Nem használható segédeszköz</a:t>
                      </a:r>
                      <a:endParaRPr lang="hu-HU" sz="1300" b="0" dirty="0">
                        <a:latin typeface="+mn-lt"/>
                      </a:endParaRPr>
                    </a:p>
                  </a:txBody>
                  <a:tcPr anchor="ctr">
                    <a:solidFill>
                      <a:srgbClr val="D0E8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541349"/>
                  </a:ext>
                </a:extLst>
              </a:tr>
              <a:tr h="692556">
                <a:tc>
                  <a:txBody>
                    <a:bodyPr/>
                    <a:lstStyle/>
                    <a:p>
                      <a:r>
                        <a:rPr lang="hu-HU" sz="1300" dirty="0">
                          <a:latin typeface="+mn-lt"/>
                        </a:rPr>
                        <a:t>Nemzetiségi nyelv </a:t>
                      </a:r>
                      <a:br>
                        <a:rPr lang="hu-HU" sz="1300" dirty="0">
                          <a:latin typeface="+mn-lt"/>
                        </a:rPr>
                      </a:br>
                      <a:r>
                        <a:rPr lang="hu-HU" sz="1300" dirty="0">
                          <a:latin typeface="+mn-lt"/>
                        </a:rPr>
                        <a:t>és irodalom</a:t>
                      </a: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195" marR="3619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vizsgaszervező intézmény biztosítja:</a:t>
                      </a:r>
                    </a:p>
                    <a:p>
                      <a:pPr marL="207645" marR="36195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kötet vagy a feladatok kidolgozásával összefüggő más nyomtatott ismerethordozó</a:t>
                      </a:r>
                    </a:p>
                    <a:p>
                      <a:pPr marL="207645" marR="36195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irodalmi szöveggyűjtemény</a:t>
                      </a:r>
                    </a:p>
                  </a:txBody>
                  <a:tcPr marL="19050" marR="19050" marT="0" marB="0" anchor="ctr">
                    <a:solidFill>
                      <a:srgbClr val="DBE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463695"/>
                  </a:ext>
                </a:extLst>
              </a:tr>
            </a:tbl>
          </a:graphicData>
        </a:graphic>
      </p:graphicFrame>
      <p:sp>
        <p:nvSpPr>
          <p:cNvPr id="10" name="Téglalap 9">
            <a:extLst>
              <a:ext uri="{FF2B5EF4-FFF2-40B4-BE49-F238E27FC236}">
                <a16:creationId xmlns:a16="http://schemas.microsoft.com/office/drawing/2014/main" id="{79E928DA-A9E7-4048-9958-1514512EEA7A}"/>
              </a:ext>
            </a:extLst>
          </p:cNvPr>
          <p:cNvSpPr/>
          <p:nvPr/>
        </p:nvSpPr>
        <p:spPr>
          <a:xfrm>
            <a:off x="3063072" y="5851525"/>
            <a:ext cx="82716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kötelező vizsgatárgyakon túli vizsgatárgyak esetében használható segédeszközökről az aktuális vizsgaidőszakra vonatkozó </a:t>
            </a:r>
            <a:br>
              <a:rPr lang="hu-HU" sz="14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1400" b="1" dirty="0">
                <a:solidFill>
                  <a:srgbClr val="42827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vizsgakövetel­mények és vizsgaleírások </a:t>
            </a:r>
            <a:r>
              <a:rPr lang="hu-H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menüpontban tájékozódhatsz.</a:t>
            </a:r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7D0896D2-6E3D-4252-B95C-B17520381487}"/>
              </a:ext>
            </a:extLst>
          </p:cNvPr>
          <p:cNvGrpSpPr/>
          <p:nvPr/>
        </p:nvGrpSpPr>
        <p:grpSpPr>
          <a:xfrm>
            <a:off x="10094586" y="4760541"/>
            <a:ext cx="1932073" cy="1932073"/>
            <a:chOff x="10128831" y="4768129"/>
            <a:chExt cx="1932073" cy="1932073"/>
          </a:xfrm>
        </p:grpSpPr>
        <p:pic>
          <p:nvPicPr>
            <p:cNvPr id="12" name="Ábra 11">
              <a:extLst>
                <a:ext uri="{FF2B5EF4-FFF2-40B4-BE49-F238E27FC236}">
                  <a16:creationId xmlns:a16="http://schemas.microsoft.com/office/drawing/2014/main" id="{01094C81-0BD8-4A6E-BC14-93DB67AC5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7439484">
              <a:off x="10128831" y="4768129"/>
              <a:ext cx="1932073" cy="1932073"/>
            </a:xfrm>
            <a:prstGeom prst="rect">
              <a:avLst/>
            </a:prstGeom>
          </p:spPr>
        </p:pic>
        <p:grpSp>
          <p:nvGrpSpPr>
            <p:cNvPr id="13" name="Csoportba foglalás 12">
              <a:extLst>
                <a:ext uri="{FF2B5EF4-FFF2-40B4-BE49-F238E27FC236}">
                  <a16:creationId xmlns:a16="http://schemas.microsoft.com/office/drawing/2014/main" id="{9F1C153A-B835-460D-837C-4B7B804559E3}"/>
                </a:ext>
              </a:extLst>
            </p:cNvPr>
            <p:cNvGrpSpPr/>
            <p:nvPr/>
          </p:nvGrpSpPr>
          <p:grpSpPr>
            <a:xfrm>
              <a:off x="10402538" y="5094219"/>
              <a:ext cx="1384658" cy="1279892"/>
              <a:chOff x="3229252" y="3250814"/>
              <a:chExt cx="1384658" cy="1279892"/>
            </a:xfrm>
          </p:grpSpPr>
          <p:pic>
            <p:nvPicPr>
              <p:cNvPr id="14" name="Kép 13">
                <a:extLst>
                  <a:ext uri="{FF2B5EF4-FFF2-40B4-BE49-F238E27FC236}">
                    <a16:creationId xmlns:a16="http://schemas.microsoft.com/office/drawing/2014/main" id="{B3A56B14-96FF-4D41-AF5D-AA3D91651705}"/>
                  </a:ext>
                </a:extLst>
              </p:cNvPr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9252" y="3250814"/>
                <a:ext cx="1384658" cy="1279892"/>
              </a:xfrm>
              <a:prstGeom prst="rect">
                <a:avLst/>
              </a:prstGeom>
            </p:spPr>
          </p:pic>
          <p:sp>
            <p:nvSpPr>
              <p:cNvPr id="15" name="Téglalap 14">
                <a:extLst>
                  <a:ext uri="{FF2B5EF4-FFF2-40B4-BE49-F238E27FC236}">
                    <a16:creationId xmlns:a16="http://schemas.microsoft.com/office/drawing/2014/main" id="{5DEBC30A-DAB2-4EA4-9B48-027BCD21F3CB}"/>
                  </a:ext>
                </a:extLst>
              </p:cNvPr>
              <p:cNvSpPr/>
              <p:nvPr/>
            </p:nvSpPr>
            <p:spPr>
              <a:xfrm>
                <a:off x="3804920" y="3780422"/>
                <a:ext cx="229652" cy="2276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pic>
        <p:nvPicPr>
          <p:cNvPr id="17" name="Ábra 16">
            <a:hlinkClick r:id="rId8" action="ppaction://hlinksldjump"/>
            <a:extLst>
              <a:ext uri="{FF2B5EF4-FFF2-40B4-BE49-F238E27FC236}">
                <a16:creationId xmlns:a16="http://schemas.microsoft.com/office/drawing/2014/main" id="{7CD4F9DB-3D80-42A6-B508-0D416BB3D5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6275" y="144661"/>
            <a:ext cx="474464" cy="47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51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Ábra 26">
            <a:extLst>
              <a:ext uri="{FF2B5EF4-FFF2-40B4-BE49-F238E27FC236}">
                <a16:creationId xmlns:a16="http://schemas.microsoft.com/office/drawing/2014/main" id="{14BFA241-0F53-4179-9D0F-45343ED0F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5306515" y="5959764"/>
            <a:ext cx="13223684" cy="2644736"/>
          </a:xfrm>
          <a:prstGeom prst="rect">
            <a:avLst/>
          </a:prstGeom>
        </p:spPr>
      </p:pic>
      <p:sp>
        <p:nvSpPr>
          <p:cNvPr id="26" name="Ellipszis 25">
            <a:extLst>
              <a:ext uri="{FF2B5EF4-FFF2-40B4-BE49-F238E27FC236}">
                <a16:creationId xmlns:a16="http://schemas.microsoft.com/office/drawing/2014/main" id="{BB2EB123-5670-483C-8A32-EDC11DD19B3C}"/>
              </a:ext>
            </a:extLst>
          </p:cNvPr>
          <p:cNvSpPr/>
          <p:nvPr/>
        </p:nvSpPr>
        <p:spPr>
          <a:xfrm>
            <a:off x="4228909" y="3062287"/>
            <a:ext cx="6141388" cy="6050736"/>
          </a:xfrm>
          <a:prstGeom prst="ellipse">
            <a:avLst/>
          </a:prstGeom>
          <a:solidFill>
            <a:srgbClr val="D0E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277FD459-DA2F-47C8-AE83-4A549DFFE218}"/>
              </a:ext>
            </a:extLst>
          </p:cNvPr>
          <p:cNvSpPr/>
          <p:nvPr/>
        </p:nvSpPr>
        <p:spPr>
          <a:xfrm>
            <a:off x="204485" y="838071"/>
            <a:ext cx="4074375" cy="5585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hu-H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Példák a meg nem engedett segédeszközökre </a:t>
            </a:r>
            <a:endParaRPr lang="hu-H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6000" lvl="0" indent="-216000">
              <a:buFont typeface="Arial" panose="020B0604020202020204" pitchFamily="34" charset="0"/>
              <a:buChar char="•"/>
            </a:pPr>
            <a:r>
              <a:rPr lang="hu-HU" sz="1400" dirty="0">
                <a:ea typeface="Times New Roman" panose="02020603050405020304" pitchFamily="18" charset="0"/>
              </a:rPr>
              <a:t>hibajavító festék</a:t>
            </a:r>
          </a:p>
          <a:p>
            <a:pPr marL="216000" lvl="0" indent="-216000">
              <a:buFont typeface="Arial" panose="020B0604020202020204" pitchFamily="34" charset="0"/>
              <a:buChar char="•"/>
            </a:pPr>
            <a:r>
              <a:rPr lang="hu-HU" sz="1400" dirty="0">
                <a:ea typeface="Times New Roman" panose="02020603050405020304" pitchFamily="18" charset="0"/>
              </a:rPr>
              <a:t>hibajavító roller</a:t>
            </a:r>
          </a:p>
          <a:p>
            <a:pPr marL="216000" lvl="0" indent="-216000">
              <a:buFont typeface="Arial" panose="020B0604020202020204" pitchFamily="34" charset="0"/>
              <a:buChar char="•"/>
            </a:pPr>
            <a:r>
              <a:rPr lang="hu-HU" sz="1400" dirty="0">
                <a:ea typeface="Times New Roman" panose="02020603050405020304" pitchFamily="18" charset="0"/>
              </a:rPr>
              <a:t>szövegkiemelő</a:t>
            </a:r>
          </a:p>
          <a:p>
            <a:pPr marL="216000" lvl="0" indent="-216000">
              <a:buFont typeface="Arial" panose="020B0604020202020204" pitchFamily="34" charset="0"/>
              <a:buChar char="•"/>
            </a:pPr>
            <a:r>
              <a:rPr lang="hu-HU" sz="1400" dirty="0">
                <a:ea typeface="Times New Roman" panose="02020603050405020304" pitchFamily="18" charset="0"/>
              </a:rPr>
              <a:t>bejegyzést tartalmazó függvénytábla</a:t>
            </a:r>
          </a:p>
          <a:p>
            <a:pPr marL="216000" lvl="0" indent="-216000">
              <a:buFont typeface="Arial" panose="020B0604020202020204" pitchFamily="34" charset="0"/>
              <a:buChar char="•"/>
            </a:pPr>
            <a:r>
              <a:rPr lang="hu-HU" sz="1400" dirty="0">
                <a:ea typeface="Times New Roman" panose="02020603050405020304" pitchFamily="18" charset="0"/>
              </a:rPr>
              <a:t>kronológiai adatokat tartalmazó történelmi atlasz</a:t>
            </a:r>
          </a:p>
          <a:p>
            <a:pPr marL="216000" lvl="0" indent="-216000">
              <a:buFont typeface="Arial" panose="020B0604020202020204" pitchFamily="34" charset="0"/>
              <a:buChar char="•"/>
            </a:pPr>
            <a:r>
              <a:rPr lang="hu-HU" sz="1400" dirty="0">
                <a:ea typeface="Times New Roman" panose="02020603050405020304" pitchFamily="18" charset="0"/>
              </a:rPr>
              <a:t>okostelefon, mobiltelefon</a:t>
            </a:r>
          </a:p>
          <a:p>
            <a:pPr marL="216000" lvl="0" indent="-216000">
              <a:buFont typeface="Arial" panose="020B0604020202020204" pitchFamily="34" charset="0"/>
              <a:buChar char="•"/>
            </a:pPr>
            <a:r>
              <a:rPr lang="hu-HU" sz="1400" dirty="0">
                <a:ea typeface="Times New Roman" panose="02020603050405020304" pitchFamily="18" charset="0"/>
              </a:rPr>
              <a:t>okosóra</a:t>
            </a:r>
          </a:p>
          <a:p>
            <a:pPr marL="216000" lvl="0" indent="-216000">
              <a:buFont typeface="Arial" panose="020B0604020202020204" pitchFamily="34" charset="0"/>
              <a:buChar char="•"/>
            </a:pPr>
            <a:r>
              <a:rPr lang="hu-HU" sz="1400" dirty="0">
                <a:ea typeface="Times New Roman" panose="02020603050405020304" pitchFamily="18" charset="0"/>
              </a:rPr>
              <a:t>fülhallgató</a:t>
            </a:r>
          </a:p>
          <a:p>
            <a:pPr marL="216000" lvl="0" indent="-216000">
              <a:buFont typeface="Arial" panose="020B0604020202020204" pitchFamily="34" charset="0"/>
              <a:buChar char="•"/>
            </a:pPr>
            <a:r>
              <a:rPr lang="hu-HU" sz="1400" dirty="0">
                <a:ea typeface="Times New Roman" panose="02020603050405020304" pitchFamily="18" charset="0"/>
              </a:rPr>
              <a:t>fejhallgató</a:t>
            </a:r>
          </a:p>
          <a:p>
            <a:pPr marL="216000" lvl="0" indent="-216000">
              <a:buFont typeface="Arial" panose="020B0604020202020204" pitchFamily="34" charset="0"/>
              <a:buChar char="•"/>
            </a:pPr>
            <a:r>
              <a:rPr lang="hu-HU" sz="1400" dirty="0">
                <a:ea typeface="Times New Roman" panose="02020603050405020304" pitchFamily="18" charset="0"/>
              </a:rPr>
              <a:t>fülmonitor</a:t>
            </a:r>
          </a:p>
          <a:p>
            <a:pPr marL="216000" lvl="0" indent="-216000">
              <a:buFont typeface="Arial" panose="020B0604020202020204" pitchFamily="34" charset="0"/>
              <a:buChar char="•"/>
            </a:pPr>
            <a:r>
              <a:rPr lang="hu-HU" sz="1400" dirty="0">
                <a:ea typeface="Times New Roman" panose="02020603050405020304" pitchFamily="18" charset="0"/>
              </a:rPr>
              <a:t>laptop</a:t>
            </a:r>
          </a:p>
          <a:p>
            <a:pPr marL="216000" lvl="0" indent="-216000">
              <a:buFont typeface="Arial" panose="020B0604020202020204" pitchFamily="34" charset="0"/>
              <a:buChar char="•"/>
            </a:pPr>
            <a:r>
              <a:rPr lang="hu-HU" sz="1400" dirty="0">
                <a:ea typeface="Times New Roman" panose="02020603050405020304" pitchFamily="18" charset="0"/>
              </a:rPr>
              <a:t>tablet</a:t>
            </a:r>
          </a:p>
          <a:p>
            <a:pPr marL="216000" lvl="0" indent="-216000">
              <a:buFont typeface="Arial" panose="020B0604020202020204" pitchFamily="34" charset="0"/>
              <a:buChar char="•"/>
            </a:pPr>
            <a:r>
              <a:rPr lang="hu-HU" sz="1400" dirty="0">
                <a:ea typeface="Times New Roman" panose="02020603050405020304" pitchFamily="18" charset="0"/>
              </a:rPr>
              <a:t>digitális nagyító</a:t>
            </a:r>
          </a:p>
          <a:p>
            <a:pPr marL="216000" lvl="0" indent="-216000">
              <a:buFont typeface="Arial" panose="020B0604020202020204" pitchFamily="34" charset="0"/>
              <a:buChar char="•"/>
            </a:pPr>
            <a:r>
              <a:rPr lang="hu-HU" sz="1400" dirty="0">
                <a:ea typeface="Times New Roman" panose="02020603050405020304" pitchFamily="18" charset="0"/>
              </a:rPr>
              <a:t>egyéb, a felsorolásban nem említett okoseszköz</a:t>
            </a:r>
          </a:p>
          <a:p>
            <a:pPr marL="216000" lvl="0" indent="-216000">
              <a:buFont typeface="Arial" panose="020B0604020202020204" pitchFamily="34" charset="0"/>
              <a:buChar char="•"/>
            </a:pPr>
            <a:r>
              <a:rPr lang="hu-HU" sz="1400" dirty="0">
                <a:ea typeface="Times New Roman" panose="02020603050405020304" pitchFamily="18" charset="0"/>
              </a:rPr>
              <a:t>szöveges adatok tárolására és megjelenítésére alkalmas zsebszámológép</a:t>
            </a:r>
          </a:p>
          <a:p>
            <a:pPr marL="216000" lvl="0" indent="-216000">
              <a:buFont typeface="Arial" panose="020B0604020202020204" pitchFamily="34" charset="0"/>
              <a:buChar char="•"/>
            </a:pPr>
            <a:r>
              <a:rPr lang="hu-HU" sz="1400" b="1" dirty="0">
                <a:ea typeface="Times New Roman" panose="02020603050405020304" pitchFamily="18" charset="0"/>
              </a:rPr>
              <a:t>továbbá minden olyan eszköz, amely meg nem engedett előnyhöz juttatja a vizsgázót.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hu-H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05C3CBD3-8E3E-48A3-AB75-99094A8B0BAA}"/>
              </a:ext>
            </a:extLst>
          </p:cNvPr>
          <p:cNvSpPr/>
          <p:nvPr/>
        </p:nvSpPr>
        <p:spPr>
          <a:xfrm>
            <a:off x="7199451" y="-1076857"/>
            <a:ext cx="5197034" cy="5197034"/>
          </a:xfrm>
          <a:prstGeom prst="ellipse">
            <a:avLst/>
          </a:prstGeom>
          <a:solidFill>
            <a:srgbClr val="D88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3EFCC79-A291-4EF3-9649-A71E8869D3C7}"/>
              </a:ext>
            </a:extLst>
          </p:cNvPr>
          <p:cNvSpPr txBox="1">
            <a:spLocks/>
          </p:cNvSpPr>
          <p:nvPr/>
        </p:nvSpPr>
        <p:spPr>
          <a:xfrm>
            <a:off x="1531358" y="191079"/>
            <a:ext cx="10660642" cy="646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</a:pPr>
            <a:r>
              <a:rPr lang="hu-HU" sz="2000" b="1" dirty="0">
                <a:latin typeface="+mj-lt"/>
              </a:rPr>
              <a:t>SEGÉDESZKÖZÖK</a:t>
            </a:r>
          </a:p>
        </p:txBody>
      </p:sp>
      <p:sp>
        <p:nvSpPr>
          <p:cNvPr id="3" name="AutoShape 10">
            <a:extLst>
              <a:ext uri="{FF2B5EF4-FFF2-40B4-BE49-F238E27FC236}">
                <a16:creationId xmlns:a16="http://schemas.microsoft.com/office/drawing/2014/main" id="{312AEAF3-2513-4AA1-B289-359D8DB09412}"/>
              </a:ext>
            </a:extLst>
          </p:cNvPr>
          <p:cNvSpPr/>
          <p:nvPr/>
        </p:nvSpPr>
        <p:spPr>
          <a:xfrm>
            <a:off x="0" y="381893"/>
            <a:ext cx="1342391" cy="0"/>
          </a:xfrm>
          <a:prstGeom prst="line">
            <a:avLst/>
          </a:prstGeom>
          <a:ln w="38100" cap="flat">
            <a:solidFill>
              <a:srgbClr val="428270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9C0CF928-D508-4CF5-927C-6757F6CCBA69}"/>
              </a:ext>
            </a:extLst>
          </p:cNvPr>
          <p:cNvSpPr/>
          <p:nvPr/>
        </p:nvSpPr>
        <p:spPr>
          <a:xfrm>
            <a:off x="7681731" y="94048"/>
            <a:ext cx="451026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vizsgadolgozat kitöltéséhez </a:t>
            </a:r>
            <a:r>
              <a:rPr lang="hu-HU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NEKED KELL GONDOSKODNOD </a:t>
            </a:r>
            <a:r>
              <a:rPr lang="hu-H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arról, hogy legyen íróeszközöd.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Ez csakis kék vagy fekete színű, nem halványuló, nem radírozható golyóstoll lehet.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Ceruzát csak a matematika írásbeli vizsgáján használhatsz az ábrák készítéséhez. Bármilyen egyéb esetben a ceruzával írt dolgozatot nem lehet értékelni.</a:t>
            </a: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A1D8E2DF-9063-4442-8CA8-BC64016B6C88}"/>
              </a:ext>
            </a:extLst>
          </p:cNvPr>
          <p:cNvSpPr/>
          <p:nvPr/>
        </p:nvSpPr>
        <p:spPr>
          <a:xfrm>
            <a:off x="5091596" y="3898086"/>
            <a:ext cx="28509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>
                <a:ea typeface="Calibri" panose="020F0502020204030204" pitchFamily="34" charset="0"/>
                <a:cs typeface="Times New Roman" panose="02020603050405020304" pitchFamily="18" charset="0"/>
              </a:rPr>
              <a:t>Indokolt, egészségügyi eset­ben az intézményvezető az okoseszköz használatát cél­hoz kötötten engedélyezheti. Az engedély megadását meg­előzően az intézményveze­tővel kell egyeztetni, aki az engedélyt határozatban rögzíti. Emelt szintű vizsga esetén különösen fontos, hogy erről legyen hivatalos határozat.</a:t>
            </a: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5791590F-7767-4542-A0B0-DA3E2583AE2B}"/>
              </a:ext>
            </a:extLst>
          </p:cNvPr>
          <p:cNvSpPr/>
          <p:nvPr/>
        </p:nvSpPr>
        <p:spPr>
          <a:xfrm>
            <a:off x="8030099" y="4544417"/>
            <a:ext cx="20526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>
                <a:ea typeface="Calibri" panose="020F0502020204030204" pitchFamily="34" charset="0"/>
                <a:cs typeface="Times New Roman" panose="02020603050405020304" pitchFamily="18" charset="0"/>
              </a:rPr>
              <a:t>Szakértői vélemény alapján az igazgató további eszközök használatát is engedélyezheti. Erről, vagyis a </a:t>
            </a:r>
            <a:r>
              <a:rPr lang="hu-HU" sz="1400" b="1" dirty="0">
                <a:solidFill>
                  <a:srgbClr val="42827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„mentességekről” itt </a:t>
            </a:r>
            <a:r>
              <a:rPr lang="hu-HU" sz="1400" dirty="0">
                <a:ea typeface="Calibri" panose="020F0502020204030204" pitchFamily="34" charset="0"/>
                <a:cs typeface="Times New Roman" panose="02020603050405020304" pitchFamily="18" charset="0"/>
              </a:rPr>
              <a:t>olvashatsz részletesen.</a:t>
            </a:r>
          </a:p>
        </p:txBody>
      </p:sp>
      <p:grpSp>
        <p:nvGrpSpPr>
          <p:cNvPr id="37" name="Csoportba foglalás 36">
            <a:extLst>
              <a:ext uri="{FF2B5EF4-FFF2-40B4-BE49-F238E27FC236}">
                <a16:creationId xmlns:a16="http://schemas.microsoft.com/office/drawing/2014/main" id="{4B72D252-7D78-42DA-939A-0C380EDCF343}"/>
              </a:ext>
            </a:extLst>
          </p:cNvPr>
          <p:cNvGrpSpPr/>
          <p:nvPr/>
        </p:nvGrpSpPr>
        <p:grpSpPr>
          <a:xfrm>
            <a:off x="9936865" y="4325045"/>
            <a:ext cx="1932073" cy="1932073"/>
            <a:chOff x="10160488" y="4741810"/>
            <a:chExt cx="1932073" cy="1932073"/>
          </a:xfrm>
        </p:grpSpPr>
        <p:pic>
          <p:nvPicPr>
            <p:cNvPr id="24" name="Ábra 23">
              <a:extLst>
                <a:ext uri="{FF2B5EF4-FFF2-40B4-BE49-F238E27FC236}">
                  <a16:creationId xmlns:a16="http://schemas.microsoft.com/office/drawing/2014/main" id="{A07D1298-2585-4EEE-B9C5-95ECEFABA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7636660">
              <a:off x="10160488" y="4741810"/>
              <a:ext cx="1932073" cy="1932073"/>
            </a:xfrm>
            <a:prstGeom prst="rect">
              <a:avLst/>
            </a:prstGeom>
          </p:spPr>
        </p:pic>
        <p:sp>
          <p:nvSpPr>
            <p:cNvPr id="35" name="Téglalap 34">
              <a:extLst>
                <a:ext uri="{FF2B5EF4-FFF2-40B4-BE49-F238E27FC236}">
                  <a16:creationId xmlns:a16="http://schemas.microsoft.com/office/drawing/2014/main" id="{B2B9761B-EB60-4315-A00D-90AD09E5C442}"/>
                </a:ext>
              </a:extLst>
            </p:cNvPr>
            <p:cNvSpPr/>
            <p:nvPr/>
          </p:nvSpPr>
          <p:spPr>
            <a:xfrm>
              <a:off x="11008394" y="5584601"/>
              <a:ext cx="237995" cy="2464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4" name="Ábra 3">
            <a:extLst>
              <a:ext uri="{FF2B5EF4-FFF2-40B4-BE49-F238E27FC236}">
                <a16:creationId xmlns:a16="http://schemas.microsoft.com/office/drawing/2014/main" id="{795D37EC-0EFF-4722-9B3E-79D72EBB10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135492">
            <a:off x="4657032" y="2567445"/>
            <a:ext cx="549913" cy="886957"/>
          </a:xfrm>
          <a:prstGeom prst="rect">
            <a:avLst/>
          </a:prstGeom>
        </p:spPr>
      </p:pic>
      <p:pic>
        <p:nvPicPr>
          <p:cNvPr id="5" name="Ábra 4">
            <a:extLst>
              <a:ext uri="{FF2B5EF4-FFF2-40B4-BE49-F238E27FC236}">
                <a16:creationId xmlns:a16="http://schemas.microsoft.com/office/drawing/2014/main" id="{BAE4E4C2-3548-4D2B-AF33-2EED934516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922162">
            <a:off x="4697593" y="671851"/>
            <a:ext cx="770432" cy="591443"/>
          </a:xfrm>
          <a:prstGeom prst="rect">
            <a:avLst/>
          </a:prstGeom>
        </p:spPr>
      </p:pic>
      <p:pic>
        <p:nvPicPr>
          <p:cNvPr id="8" name="Ábra 7">
            <a:extLst>
              <a:ext uri="{FF2B5EF4-FFF2-40B4-BE49-F238E27FC236}">
                <a16:creationId xmlns:a16="http://schemas.microsoft.com/office/drawing/2014/main" id="{CE2435FB-7760-466E-8358-4D3543B881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529991">
            <a:off x="5383494" y="1597828"/>
            <a:ext cx="694459" cy="770093"/>
          </a:xfrm>
          <a:prstGeom prst="rect">
            <a:avLst/>
          </a:prstGeom>
        </p:spPr>
      </p:pic>
      <p:pic>
        <p:nvPicPr>
          <p:cNvPr id="10" name="Ábra 9">
            <a:extLst>
              <a:ext uri="{FF2B5EF4-FFF2-40B4-BE49-F238E27FC236}">
                <a16:creationId xmlns:a16="http://schemas.microsoft.com/office/drawing/2014/main" id="{3F4EE75A-AB06-475D-AD5F-8BD3A04345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0061986">
            <a:off x="6403809" y="2210255"/>
            <a:ext cx="634762" cy="671738"/>
          </a:xfrm>
          <a:prstGeom prst="rect">
            <a:avLst/>
          </a:prstGeom>
        </p:spPr>
      </p:pic>
      <p:pic>
        <p:nvPicPr>
          <p:cNvPr id="11" name="Ábra 10">
            <a:extLst>
              <a:ext uri="{FF2B5EF4-FFF2-40B4-BE49-F238E27FC236}">
                <a16:creationId xmlns:a16="http://schemas.microsoft.com/office/drawing/2014/main" id="{4EBE20F6-75B4-48DD-B383-D34421CCC3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537029">
            <a:off x="3696413" y="4907813"/>
            <a:ext cx="504335" cy="658200"/>
          </a:xfrm>
          <a:prstGeom prst="rect">
            <a:avLst/>
          </a:prstGeom>
        </p:spPr>
      </p:pic>
      <p:pic>
        <p:nvPicPr>
          <p:cNvPr id="12" name="Ábra 11">
            <a:extLst>
              <a:ext uri="{FF2B5EF4-FFF2-40B4-BE49-F238E27FC236}">
                <a16:creationId xmlns:a16="http://schemas.microsoft.com/office/drawing/2014/main" id="{7CBE8C7C-320A-4C0B-A8D7-145A7FBE0A0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20792917">
            <a:off x="1879673" y="3407529"/>
            <a:ext cx="904653" cy="657226"/>
          </a:xfrm>
          <a:prstGeom prst="rect">
            <a:avLst/>
          </a:prstGeom>
        </p:spPr>
      </p:pic>
      <p:pic>
        <p:nvPicPr>
          <p:cNvPr id="15" name="Ábra 14">
            <a:extLst>
              <a:ext uri="{FF2B5EF4-FFF2-40B4-BE49-F238E27FC236}">
                <a16:creationId xmlns:a16="http://schemas.microsoft.com/office/drawing/2014/main" id="{C4C7EEF7-E93B-48BD-A6CC-87D4117EDAE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191997" y="1241126"/>
            <a:ext cx="657225" cy="657225"/>
          </a:xfrm>
          <a:prstGeom prst="rect">
            <a:avLst/>
          </a:prstGeom>
        </p:spPr>
      </p:pic>
      <p:pic>
        <p:nvPicPr>
          <p:cNvPr id="19" name="Ábra 18">
            <a:extLst>
              <a:ext uri="{FF2B5EF4-FFF2-40B4-BE49-F238E27FC236}">
                <a16:creationId xmlns:a16="http://schemas.microsoft.com/office/drawing/2014/main" id="{01458B8A-0D86-4852-8238-D4506B19896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955557">
            <a:off x="3745328" y="1405312"/>
            <a:ext cx="888622" cy="752860"/>
          </a:xfrm>
          <a:prstGeom prst="rect">
            <a:avLst/>
          </a:prstGeom>
        </p:spPr>
      </p:pic>
      <p:pic>
        <p:nvPicPr>
          <p:cNvPr id="21" name="Ábra 20">
            <a:extLst>
              <a:ext uri="{FF2B5EF4-FFF2-40B4-BE49-F238E27FC236}">
                <a16:creationId xmlns:a16="http://schemas.microsoft.com/office/drawing/2014/main" id="{3109C630-B306-4CC1-85D2-4A41F6925C0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20684576">
            <a:off x="6068186" y="623921"/>
            <a:ext cx="847725" cy="714375"/>
          </a:xfrm>
          <a:prstGeom prst="rect">
            <a:avLst/>
          </a:prstGeom>
        </p:spPr>
      </p:pic>
      <p:pic>
        <p:nvPicPr>
          <p:cNvPr id="23" name="Ábra 22">
            <a:extLst>
              <a:ext uri="{FF2B5EF4-FFF2-40B4-BE49-F238E27FC236}">
                <a16:creationId xmlns:a16="http://schemas.microsoft.com/office/drawing/2014/main" id="{A4187EDC-1C90-48DA-B785-02E9FC7A184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571130">
            <a:off x="3587166" y="3717504"/>
            <a:ext cx="1103690" cy="664873"/>
          </a:xfrm>
          <a:prstGeom prst="rect">
            <a:avLst/>
          </a:prstGeom>
        </p:spPr>
      </p:pic>
      <p:pic>
        <p:nvPicPr>
          <p:cNvPr id="25" name="Ábra 24">
            <a:extLst>
              <a:ext uri="{FF2B5EF4-FFF2-40B4-BE49-F238E27FC236}">
                <a16:creationId xmlns:a16="http://schemas.microsoft.com/office/drawing/2014/main" id="{37DA1EB1-D9AE-4647-84F0-9364A9E7893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20899962">
            <a:off x="3231336" y="2793738"/>
            <a:ext cx="596943" cy="583678"/>
          </a:xfrm>
          <a:prstGeom prst="rect">
            <a:avLst/>
          </a:prstGeom>
        </p:spPr>
      </p:pic>
      <p:pic>
        <p:nvPicPr>
          <p:cNvPr id="30" name="Kép 29">
            <a:extLst>
              <a:ext uri="{FF2B5EF4-FFF2-40B4-BE49-F238E27FC236}">
                <a16:creationId xmlns:a16="http://schemas.microsoft.com/office/drawing/2014/main" id="{EF798F22-28ED-4F28-AB99-691F08D0FCB4}"/>
              </a:ext>
            </a:extLst>
          </p:cNvPr>
          <p:cNvPicPr/>
          <p:nvPr/>
        </p:nvPicPr>
        <p:blipFill>
          <a:blip r:embed="rId29"/>
          <a:stretch>
            <a:fillRect/>
          </a:stretch>
        </p:blipFill>
        <p:spPr>
          <a:xfrm>
            <a:off x="10209901" y="4650281"/>
            <a:ext cx="1386000" cy="1281600"/>
          </a:xfrm>
          <a:prstGeom prst="rect">
            <a:avLst/>
          </a:prstGeom>
        </p:spPr>
      </p:pic>
      <p:sp>
        <p:nvSpPr>
          <p:cNvPr id="29" name="Téglalap 28">
            <a:extLst>
              <a:ext uri="{FF2B5EF4-FFF2-40B4-BE49-F238E27FC236}">
                <a16:creationId xmlns:a16="http://schemas.microsoft.com/office/drawing/2014/main" id="{C8A3055F-44A1-4546-8579-75B7B08AC3DD}"/>
              </a:ext>
            </a:extLst>
          </p:cNvPr>
          <p:cNvSpPr/>
          <p:nvPr/>
        </p:nvSpPr>
        <p:spPr>
          <a:xfrm>
            <a:off x="10788075" y="5191476"/>
            <a:ext cx="229652" cy="227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31" name="Ábra 30">
            <a:hlinkClick r:id="rId30" action="ppaction://hlinksldjump"/>
            <a:extLst>
              <a:ext uri="{FF2B5EF4-FFF2-40B4-BE49-F238E27FC236}">
                <a16:creationId xmlns:a16="http://schemas.microsoft.com/office/drawing/2014/main" id="{636B6B7F-8117-45AA-93F3-75C629AD4F09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76275" y="144661"/>
            <a:ext cx="474464" cy="47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97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6E8B18-B0CC-4923-97CA-51EB1561AA7B}"/>
              </a:ext>
            </a:extLst>
          </p:cNvPr>
          <p:cNvSpPr txBox="1">
            <a:spLocks/>
          </p:cNvSpPr>
          <p:nvPr/>
        </p:nvSpPr>
        <p:spPr>
          <a:xfrm>
            <a:off x="1531358" y="191079"/>
            <a:ext cx="10660642" cy="646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</a:pPr>
            <a:r>
              <a:rPr lang="hu-HU" sz="2000" b="1" dirty="0">
                <a:latin typeface="+mj-lt"/>
              </a:rPr>
              <a:t>SZABÁLYTALANSÁG</a:t>
            </a:r>
          </a:p>
          <a:p>
            <a:pPr>
              <a:lnSpc>
                <a:spcPts val="2300"/>
              </a:lnSpc>
            </a:pPr>
            <a:r>
              <a:rPr lang="hu-H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Szabálytalanságnak minősül az érettségi vizsgára </a:t>
            </a:r>
            <a:br>
              <a:rPr lang="hu-HU" sz="20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vonatkozó szabályok megszegése</a:t>
            </a:r>
            <a:endParaRPr lang="hu-HU" sz="2000" b="1" dirty="0">
              <a:latin typeface="+mj-lt"/>
            </a:endParaRPr>
          </a:p>
        </p:txBody>
      </p:sp>
      <p:sp>
        <p:nvSpPr>
          <p:cNvPr id="3" name="AutoShape 10">
            <a:extLst>
              <a:ext uri="{FF2B5EF4-FFF2-40B4-BE49-F238E27FC236}">
                <a16:creationId xmlns:a16="http://schemas.microsoft.com/office/drawing/2014/main" id="{5F52461C-A46D-4427-8CC8-E426E1481903}"/>
              </a:ext>
            </a:extLst>
          </p:cNvPr>
          <p:cNvSpPr/>
          <p:nvPr/>
        </p:nvSpPr>
        <p:spPr>
          <a:xfrm>
            <a:off x="0" y="381893"/>
            <a:ext cx="1342391" cy="0"/>
          </a:xfrm>
          <a:prstGeom prst="line">
            <a:avLst/>
          </a:prstGeom>
          <a:ln w="38100" cap="flat">
            <a:solidFill>
              <a:srgbClr val="428270"/>
            </a:solidFill>
            <a:prstDash val="solid"/>
            <a:headEnd type="none" w="sm" len="sm"/>
            <a:tailEnd type="oval" w="lg" len="lg"/>
          </a:ln>
        </p:spPr>
      </p: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ED354C1E-FA40-4FBA-942A-3E9D34DFBAE6}"/>
              </a:ext>
            </a:extLst>
          </p:cNvPr>
          <p:cNvGrpSpPr/>
          <p:nvPr/>
        </p:nvGrpSpPr>
        <p:grpSpPr>
          <a:xfrm>
            <a:off x="916686" y="1366956"/>
            <a:ext cx="10358627" cy="5109151"/>
            <a:chOff x="413009" y="1400219"/>
            <a:chExt cx="10358627" cy="5109151"/>
          </a:xfrm>
        </p:grpSpPr>
        <p:grpSp>
          <p:nvGrpSpPr>
            <p:cNvPr id="26" name="Csoportba foglalás 25">
              <a:extLst>
                <a:ext uri="{FF2B5EF4-FFF2-40B4-BE49-F238E27FC236}">
                  <a16:creationId xmlns:a16="http://schemas.microsoft.com/office/drawing/2014/main" id="{5FCC84A8-8AC4-4FFF-8718-09A612E8A09E}"/>
                </a:ext>
              </a:extLst>
            </p:cNvPr>
            <p:cNvGrpSpPr/>
            <p:nvPr/>
          </p:nvGrpSpPr>
          <p:grpSpPr>
            <a:xfrm>
              <a:off x="1853009" y="5578927"/>
              <a:ext cx="8918627" cy="930443"/>
              <a:chOff x="654207" y="5788179"/>
              <a:chExt cx="8918627" cy="930443"/>
            </a:xfrm>
          </p:grpSpPr>
          <p:pic>
            <p:nvPicPr>
              <p:cNvPr id="21" name="Ábra 20">
                <a:extLst>
                  <a:ext uri="{FF2B5EF4-FFF2-40B4-BE49-F238E27FC236}">
                    <a16:creationId xmlns:a16="http://schemas.microsoft.com/office/drawing/2014/main" id="{24F4AA05-9399-41BC-A7C0-A926BCBF1D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54207" y="5788179"/>
                <a:ext cx="8918627" cy="930443"/>
              </a:xfrm>
              <a:prstGeom prst="rect">
                <a:avLst/>
              </a:prstGeom>
            </p:spPr>
          </p:pic>
          <p:sp>
            <p:nvSpPr>
              <p:cNvPr id="4" name="Téglalap 3">
                <a:extLst>
                  <a:ext uri="{FF2B5EF4-FFF2-40B4-BE49-F238E27FC236}">
                    <a16:creationId xmlns:a16="http://schemas.microsoft.com/office/drawing/2014/main" id="{FB9021DB-BC5B-429A-9061-C81B8E21548E}"/>
                  </a:ext>
                </a:extLst>
              </p:cNvPr>
              <p:cNvSpPr/>
              <p:nvPr/>
            </p:nvSpPr>
            <p:spPr>
              <a:xfrm>
                <a:off x="1921535" y="6058603"/>
                <a:ext cx="591312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u-HU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 vizsga bármilyen módon történő zavarása</a:t>
                </a:r>
              </a:p>
            </p:txBody>
          </p:sp>
        </p:grpSp>
        <p:grpSp>
          <p:nvGrpSpPr>
            <p:cNvPr id="22" name="Csoportba foglalás 21">
              <a:extLst>
                <a:ext uri="{FF2B5EF4-FFF2-40B4-BE49-F238E27FC236}">
                  <a16:creationId xmlns:a16="http://schemas.microsoft.com/office/drawing/2014/main" id="{20FFE583-1ADD-4A37-B18D-E8F2E9D4E933}"/>
                </a:ext>
              </a:extLst>
            </p:cNvPr>
            <p:cNvGrpSpPr/>
            <p:nvPr/>
          </p:nvGrpSpPr>
          <p:grpSpPr>
            <a:xfrm>
              <a:off x="413009" y="1400219"/>
              <a:ext cx="8918627" cy="930443"/>
              <a:chOff x="457567" y="1304670"/>
              <a:chExt cx="8918627" cy="930443"/>
            </a:xfrm>
          </p:grpSpPr>
          <p:pic>
            <p:nvPicPr>
              <p:cNvPr id="17" name="Ábra 16">
                <a:extLst>
                  <a:ext uri="{FF2B5EF4-FFF2-40B4-BE49-F238E27FC236}">
                    <a16:creationId xmlns:a16="http://schemas.microsoft.com/office/drawing/2014/main" id="{9D05BA96-1A2E-479A-8E1D-F399B8357F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57567" y="1304670"/>
                <a:ext cx="8918627" cy="930443"/>
              </a:xfrm>
              <a:prstGeom prst="rect">
                <a:avLst/>
              </a:prstGeom>
            </p:spPr>
          </p:pic>
          <p:sp>
            <p:nvSpPr>
              <p:cNvPr id="10" name="Téglalap 9">
                <a:extLst>
                  <a:ext uri="{FF2B5EF4-FFF2-40B4-BE49-F238E27FC236}">
                    <a16:creationId xmlns:a16="http://schemas.microsoft.com/office/drawing/2014/main" id="{96FBDB2C-5937-49E8-AA71-243D342D8696}"/>
                  </a:ext>
                </a:extLst>
              </p:cNvPr>
              <p:cNvSpPr/>
              <p:nvPr/>
            </p:nvSpPr>
            <p:spPr>
              <a:xfrm>
                <a:off x="1724895" y="1576181"/>
                <a:ext cx="47884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u-HU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 terem engedély nélküli elhagyása</a:t>
                </a:r>
                <a:endParaRPr lang="hu-HU" b="1" dirty="0"/>
              </a:p>
            </p:txBody>
          </p:sp>
        </p:grpSp>
        <p:grpSp>
          <p:nvGrpSpPr>
            <p:cNvPr id="23" name="Csoportba foglalás 22">
              <a:extLst>
                <a:ext uri="{FF2B5EF4-FFF2-40B4-BE49-F238E27FC236}">
                  <a16:creationId xmlns:a16="http://schemas.microsoft.com/office/drawing/2014/main" id="{C2422E0D-AEE7-4DA3-985F-797F551B9187}"/>
                </a:ext>
              </a:extLst>
            </p:cNvPr>
            <p:cNvGrpSpPr/>
            <p:nvPr/>
          </p:nvGrpSpPr>
          <p:grpSpPr>
            <a:xfrm>
              <a:off x="773009" y="2456145"/>
              <a:ext cx="8918627" cy="930443"/>
              <a:chOff x="654207" y="2400352"/>
              <a:chExt cx="8918627" cy="930443"/>
            </a:xfrm>
          </p:grpSpPr>
          <p:pic>
            <p:nvPicPr>
              <p:cNvPr id="18" name="Ábra 17">
                <a:extLst>
                  <a:ext uri="{FF2B5EF4-FFF2-40B4-BE49-F238E27FC236}">
                    <a16:creationId xmlns:a16="http://schemas.microsoft.com/office/drawing/2014/main" id="{9BDE8D66-3050-4AC1-8914-402C8F9E26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54207" y="2400352"/>
                <a:ext cx="8918627" cy="930443"/>
              </a:xfrm>
              <a:prstGeom prst="rect">
                <a:avLst/>
              </a:prstGeom>
            </p:spPr>
          </p:pic>
          <p:sp>
            <p:nvSpPr>
              <p:cNvPr id="11" name="Téglalap 10">
                <a:extLst>
                  <a:ext uri="{FF2B5EF4-FFF2-40B4-BE49-F238E27FC236}">
                    <a16:creationId xmlns:a16="http://schemas.microsoft.com/office/drawing/2014/main" id="{1C81D0B2-CAEC-425D-8B6B-BF537711EEA8}"/>
                  </a:ext>
                </a:extLst>
              </p:cNvPr>
              <p:cNvSpPr/>
              <p:nvPr/>
            </p:nvSpPr>
            <p:spPr>
              <a:xfrm>
                <a:off x="1921534" y="2644631"/>
                <a:ext cx="75818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u-HU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Segédeszközök egymás közti cseréje vagy kölcsön­kérése</a:t>
                </a:r>
                <a:endParaRPr lang="hu-HU" b="1" dirty="0"/>
              </a:p>
            </p:txBody>
          </p:sp>
        </p:grpSp>
        <p:grpSp>
          <p:nvGrpSpPr>
            <p:cNvPr id="24" name="Csoportba foglalás 23">
              <a:extLst>
                <a:ext uri="{FF2B5EF4-FFF2-40B4-BE49-F238E27FC236}">
                  <a16:creationId xmlns:a16="http://schemas.microsoft.com/office/drawing/2014/main" id="{91AD31E7-4B9F-4F0B-B5F8-F34A03A06FA7}"/>
                </a:ext>
              </a:extLst>
            </p:cNvPr>
            <p:cNvGrpSpPr/>
            <p:nvPr/>
          </p:nvGrpSpPr>
          <p:grpSpPr>
            <a:xfrm>
              <a:off x="1133009" y="3491723"/>
              <a:ext cx="8918627" cy="930443"/>
              <a:chOff x="654207" y="3515442"/>
              <a:chExt cx="8918627" cy="930443"/>
            </a:xfrm>
          </p:grpSpPr>
          <p:pic>
            <p:nvPicPr>
              <p:cNvPr id="19" name="Ábra 18">
                <a:extLst>
                  <a:ext uri="{FF2B5EF4-FFF2-40B4-BE49-F238E27FC236}">
                    <a16:creationId xmlns:a16="http://schemas.microsoft.com/office/drawing/2014/main" id="{68A4790E-6C99-4587-AF73-62D6E8AAF3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54207" y="3515442"/>
                <a:ext cx="8918627" cy="930443"/>
              </a:xfrm>
              <a:prstGeom prst="rect">
                <a:avLst/>
              </a:prstGeom>
            </p:spPr>
          </p:pic>
          <p:sp>
            <p:nvSpPr>
              <p:cNvPr id="14" name="Téglalap 13">
                <a:extLst>
                  <a:ext uri="{FF2B5EF4-FFF2-40B4-BE49-F238E27FC236}">
                    <a16:creationId xmlns:a16="http://schemas.microsoft.com/office/drawing/2014/main" id="{35B40136-B4E4-401F-9357-F1447F30B3C9}"/>
                  </a:ext>
                </a:extLst>
              </p:cNvPr>
              <p:cNvSpPr/>
              <p:nvPr/>
            </p:nvSpPr>
            <p:spPr>
              <a:xfrm>
                <a:off x="1921350" y="3580553"/>
                <a:ext cx="7508987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u-HU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Egymás segítése, a többi vizsgázót zavaró viselkedés </a:t>
                </a:r>
                <a:br>
                  <a:rPr lang="hu-HU" dirty="0"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hu-HU" sz="1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(pl.: indokolatlan megszólalás vagy közbeszólás, kiabálás, dolgozat össze­tépése, vizsgázásra nem alkalmas állapotban történő megjelenés és viselkedés) </a:t>
                </a:r>
                <a:endParaRPr lang="hu-HU" sz="1400" dirty="0"/>
              </a:p>
            </p:txBody>
          </p:sp>
        </p:grpSp>
        <p:grpSp>
          <p:nvGrpSpPr>
            <p:cNvPr id="25" name="Csoportba foglalás 24">
              <a:extLst>
                <a:ext uri="{FF2B5EF4-FFF2-40B4-BE49-F238E27FC236}">
                  <a16:creationId xmlns:a16="http://schemas.microsoft.com/office/drawing/2014/main" id="{5B18527B-7608-41E1-8588-860675366D28}"/>
                </a:ext>
              </a:extLst>
            </p:cNvPr>
            <p:cNvGrpSpPr/>
            <p:nvPr/>
          </p:nvGrpSpPr>
          <p:grpSpPr>
            <a:xfrm>
              <a:off x="1493009" y="4541002"/>
              <a:ext cx="8918627" cy="930443"/>
              <a:chOff x="654207" y="4670737"/>
              <a:chExt cx="8918627" cy="930443"/>
            </a:xfrm>
          </p:grpSpPr>
          <p:pic>
            <p:nvPicPr>
              <p:cNvPr id="20" name="Ábra 19">
                <a:extLst>
                  <a:ext uri="{FF2B5EF4-FFF2-40B4-BE49-F238E27FC236}">
                    <a16:creationId xmlns:a16="http://schemas.microsoft.com/office/drawing/2014/main" id="{02607A93-D96C-4ABE-BBE7-845082DCA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54207" y="4670737"/>
                <a:ext cx="8918627" cy="930443"/>
              </a:xfrm>
              <a:prstGeom prst="rect">
                <a:avLst/>
              </a:prstGeom>
            </p:spPr>
          </p:pic>
          <p:sp>
            <p:nvSpPr>
              <p:cNvPr id="15" name="Téglalap 14">
                <a:extLst>
                  <a:ext uri="{FF2B5EF4-FFF2-40B4-BE49-F238E27FC236}">
                    <a16:creationId xmlns:a16="http://schemas.microsoft.com/office/drawing/2014/main" id="{718E59BE-22D5-46E2-8F23-B366C6F9C42B}"/>
                  </a:ext>
                </a:extLst>
              </p:cNvPr>
              <p:cNvSpPr/>
              <p:nvPr/>
            </p:nvSpPr>
            <p:spPr>
              <a:xfrm>
                <a:off x="1921535" y="4787437"/>
                <a:ext cx="711262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u-HU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 vizsgadolgozat beadá­sának visszautasítása vagy megtagadása</a:t>
                </a:r>
                <a:endParaRPr lang="hu-HU" b="1" dirty="0"/>
              </a:p>
            </p:txBody>
          </p:sp>
        </p:grpSp>
      </p:grpSp>
      <p:pic>
        <p:nvPicPr>
          <p:cNvPr id="39" name="Ábra 38">
            <a:extLst>
              <a:ext uri="{FF2B5EF4-FFF2-40B4-BE49-F238E27FC236}">
                <a16:creationId xmlns:a16="http://schemas.microsoft.com/office/drawing/2014/main" id="{8DD3C612-7D10-444C-894E-BACDDDFB2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8492" y="1429873"/>
            <a:ext cx="765732" cy="817352"/>
          </a:xfrm>
          <a:prstGeom prst="rect">
            <a:avLst/>
          </a:prstGeom>
        </p:spPr>
      </p:pic>
      <p:pic>
        <p:nvPicPr>
          <p:cNvPr id="40" name="Ábra 39">
            <a:extLst>
              <a:ext uri="{FF2B5EF4-FFF2-40B4-BE49-F238E27FC236}">
                <a16:creationId xmlns:a16="http://schemas.microsoft.com/office/drawing/2014/main" id="{4C620FFB-9BDD-4915-A53C-3CC390306B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75211" y="2512217"/>
            <a:ext cx="670278" cy="745684"/>
          </a:xfrm>
          <a:prstGeom prst="rect">
            <a:avLst/>
          </a:prstGeom>
        </p:spPr>
      </p:pic>
      <p:pic>
        <p:nvPicPr>
          <p:cNvPr id="41" name="Ábra 40">
            <a:extLst>
              <a:ext uri="{FF2B5EF4-FFF2-40B4-BE49-F238E27FC236}">
                <a16:creationId xmlns:a16="http://schemas.microsoft.com/office/drawing/2014/main" id="{642CD878-FC70-4750-ACFA-A70BADE15B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55189" y="3523606"/>
            <a:ext cx="830138" cy="794814"/>
          </a:xfrm>
          <a:prstGeom prst="rect">
            <a:avLst/>
          </a:prstGeom>
        </p:spPr>
      </p:pic>
      <p:pic>
        <p:nvPicPr>
          <p:cNvPr id="43" name="Ábra 42">
            <a:extLst>
              <a:ext uri="{FF2B5EF4-FFF2-40B4-BE49-F238E27FC236}">
                <a16:creationId xmlns:a16="http://schemas.microsoft.com/office/drawing/2014/main" id="{5A26AF3A-8D35-4F02-83FD-9FA2D439FD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77145" y="4584547"/>
            <a:ext cx="906410" cy="801824"/>
          </a:xfrm>
          <a:prstGeom prst="rect">
            <a:avLst/>
          </a:prstGeom>
        </p:spPr>
      </p:pic>
      <p:pic>
        <p:nvPicPr>
          <p:cNvPr id="44" name="Ábra 43">
            <a:extLst>
              <a:ext uri="{FF2B5EF4-FFF2-40B4-BE49-F238E27FC236}">
                <a16:creationId xmlns:a16="http://schemas.microsoft.com/office/drawing/2014/main" id="{4EE8A5AC-BECC-4490-9744-BD50EE85E0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80819" y="5627789"/>
            <a:ext cx="819062" cy="745930"/>
          </a:xfrm>
          <a:prstGeom prst="rect">
            <a:avLst/>
          </a:prstGeom>
        </p:spPr>
      </p:pic>
      <p:pic>
        <p:nvPicPr>
          <p:cNvPr id="28" name="Ábra 27">
            <a:extLst>
              <a:ext uri="{FF2B5EF4-FFF2-40B4-BE49-F238E27FC236}">
                <a16:creationId xmlns:a16="http://schemas.microsoft.com/office/drawing/2014/main" id="{632E90B2-5D2A-49C8-AE48-98361BD28D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5400000">
            <a:off x="-2189564" y="4642780"/>
            <a:ext cx="6096000" cy="1696528"/>
          </a:xfrm>
          <a:prstGeom prst="rect">
            <a:avLst/>
          </a:prstGeom>
        </p:spPr>
      </p:pic>
      <p:pic>
        <p:nvPicPr>
          <p:cNvPr id="31" name="Ábra 30">
            <a:extLst>
              <a:ext uri="{FF2B5EF4-FFF2-40B4-BE49-F238E27FC236}">
                <a16:creationId xmlns:a16="http://schemas.microsoft.com/office/drawing/2014/main" id="{1D564491-32B1-4FB4-8B3E-2274250170B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6200000">
            <a:off x="8294101" y="1159535"/>
            <a:ext cx="6096000" cy="1696528"/>
          </a:xfrm>
          <a:prstGeom prst="rect">
            <a:avLst/>
          </a:prstGeom>
        </p:spPr>
      </p:pic>
      <p:pic>
        <p:nvPicPr>
          <p:cNvPr id="6" name="Ábra 5">
            <a:extLst>
              <a:ext uri="{FF2B5EF4-FFF2-40B4-BE49-F238E27FC236}">
                <a16:creationId xmlns:a16="http://schemas.microsoft.com/office/drawing/2014/main" id="{265E0F16-5610-475C-AB6C-B246BC4229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794990">
            <a:off x="148915" y="3326808"/>
            <a:ext cx="693654" cy="727326"/>
          </a:xfrm>
          <a:prstGeom prst="rect">
            <a:avLst/>
          </a:prstGeom>
        </p:spPr>
      </p:pic>
      <p:pic>
        <p:nvPicPr>
          <p:cNvPr id="8" name="Ábra 7">
            <a:extLst>
              <a:ext uri="{FF2B5EF4-FFF2-40B4-BE49-F238E27FC236}">
                <a16:creationId xmlns:a16="http://schemas.microsoft.com/office/drawing/2014/main" id="{EE022896-6226-4D18-8F81-49FB59A4217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0700000">
            <a:off x="594046" y="4452313"/>
            <a:ext cx="847927" cy="937182"/>
          </a:xfrm>
          <a:prstGeom prst="rect">
            <a:avLst/>
          </a:prstGeom>
        </p:spPr>
      </p:pic>
      <p:pic>
        <p:nvPicPr>
          <p:cNvPr id="12" name="Ábra 11">
            <a:extLst>
              <a:ext uri="{FF2B5EF4-FFF2-40B4-BE49-F238E27FC236}">
                <a16:creationId xmlns:a16="http://schemas.microsoft.com/office/drawing/2014/main" id="{B72DB2C9-C82D-4EE2-9FAA-C4DC83E3CD3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150242" y="316459"/>
            <a:ext cx="807093" cy="701111"/>
          </a:xfrm>
          <a:prstGeom prst="rect">
            <a:avLst/>
          </a:prstGeom>
        </p:spPr>
      </p:pic>
      <p:pic>
        <p:nvPicPr>
          <p:cNvPr id="16" name="Ábra 15">
            <a:extLst>
              <a:ext uri="{FF2B5EF4-FFF2-40B4-BE49-F238E27FC236}">
                <a16:creationId xmlns:a16="http://schemas.microsoft.com/office/drawing/2014/main" id="{29ADD18B-5F1F-475D-B4C0-B885F22481D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9325995">
            <a:off x="11245127" y="3174096"/>
            <a:ext cx="743141" cy="568730"/>
          </a:xfrm>
          <a:prstGeom prst="rect">
            <a:avLst/>
          </a:prstGeom>
        </p:spPr>
      </p:pic>
      <p:pic>
        <p:nvPicPr>
          <p:cNvPr id="33" name="Ábra 32">
            <a:extLst>
              <a:ext uri="{FF2B5EF4-FFF2-40B4-BE49-F238E27FC236}">
                <a16:creationId xmlns:a16="http://schemas.microsoft.com/office/drawing/2014/main" id="{CB828B6D-FE02-47B2-B272-23352A38841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641576">
            <a:off x="189882" y="5753234"/>
            <a:ext cx="857250" cy="704850"/>
          </a:xfrm>
          <a:prstGeom prst="rect">
            <a:avLst/>
          </a:prstGeom>
        </p:spPr>
      </p:pic>
      <p:pic>
        <p:nvPicPr>
          <p:cNvPr id="35" name="Ábra 34">
            <a:extLst>
              <a:ext uri="{FF2B5EF4-FFF2-40B4-BE49-F238E27FC236}">
                <a16:creationId xmlns:a16="http://schemas.microsoft.com/office/drawing/2014/main" id="{7F1430A8-35EC-4A83-B7FB-96427649DF0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694080" y="1485854"/>
            <a:ext cx="912323" cy="1026363"/>
          </a:xfrm>
          <a:prstGeom prst="rect">
            <a:avLst/>
          </a:prstGeom>
        </p:spPr>
      </p:pic>
      <p:pic>
        <p:nvPicPr>
          <p:cNvPr id="36" name="Ábra 35">
            <a:hlinkClick r:id="rId28" action="ppaction://hlinksldjump"/>
            <a:extLst>
              <a:ext uri="{FF2B5EF4-FFF2-40B4-BE49-F238E27FC236}">
                <a16:creationId xmlns:a16="http://schemas.microsoft.com/office/drawing/2014/main" id="{2DA2790C-0132-4E1B-AE91-2F3B8CFDE61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676275" y="144661"/>
            <a:ext cx="474464" cy="47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03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Ábra 49">
            <a:extLst>
              <a:ext uri="{FF2B5EF4-FFF2-40B4-BE49-F238E27FC236}">
                <a16:creationId xmlns:a16="http://schemas.microsoft.com/office/drawing/2014/main" id="{EBB3880B-9EDA-4CF7-84D8-244297A32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30254" y="-6075"/>
            <a:ext cx="6251944" cy="6858000"/>
          </a:xfrm>
          <a:prstGeom prst="rect">
            <a:avLst/>
          </a:prstGeom>
        </p:spPr>
      </p:pic>
      <p:sp>
        <p:nvSpPr>
          <p:cNvPr id="5" name="AutoShape 10">
            <a:extLst>
              <a:ext uri="{FF2B5EF4-FFF2-40B4-BE49-F238E27FC236}">
                <a16:creationId xmlns:a16="http://schemas.microsoft.com/office/drawing/2014/main" id="{2E844EC9-7955-48F1-8E94-5433B3C875CB}"/>
              </a:ext>
            </a:extLst>
          </p:cNvPr>
          <p:cNvSpPr/>
          <p:nvPr/>
        </p:nvSpPr>
        <p:spPr>
          <a:xfrm>
            <a:off x="0" y="381893"/>
            <a:ext cx="1342391" cy="0"/>
          </a:xfrm>
          <a:prstGeom prst="line">
            <a:avLst/>
          </a:prstGeom>
          <a:ln w="38100" cap="flat">
            <a:solidFill>
              <a:srgbClr val="428270"/>
            </a:solidFill>
            <a:prstDash val="solid"/>
            <a:headEnd type="none" w="sm" len="sm"/>
            <a:tailEnd type="oval" w="lg" len="lg"/>
          </a:ln>
        </p:spPr>
      </p:sp>
      <p:pic>
        <p:nvPicPr>
          <p:cNvPr id="6" name="Ábra 5">
            <a:hlinkClick r:id="rId4" action="ppaction://hlinksldjump"/>
            <a:extLst>
              <a:ext uri="{FF2B5EF4-FFF2-40B4-BE49-F238E27FC236}">
                <a16:creationId xmlns:a16="http://schemas.microsoft.com/office/drawing/2014/main" id="{94289797-7720-4F7C-89F9-33C211B368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6275" y="144661"/>
            <a:ext cx="474464" cy="47446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329B840-FF29-4066-9DA2-222AA8A96273}"/>
              </a:ext>
            </a:extLst>
          </p:cNvPr>
          <p:cNvSpPr txBox="1">
            <a:spLocks/>
          </p:cNvSpPr>
          <p:nvPr/>
        </p:nvSpPr>
        <p:spPr>
          <a:xfrm>
            <a:off x="1531358" y="188096"/>
            <a:ext cx="10660642" cy="646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</a:pPr>
            <a:r>
              <a:rPr lang="hu-HU" sz="2000" b="1" dirty="0">
                <a:latin typeface="+mj-lt"/>
              </a:rPr>
              <a:t>TARTALOM</a:t>
            </a:r>
          </a:p>
        </p:txBody>
      </p:sp>
      <p:grpSp>
        <p:nvGrpSpPr>
          <p:cNvPr id="28" name="Csoportba foglalás 27">
            <a:extLst>
              <a:ext uri="{FF2B5EF4-FFF2-40B4-BE49-F238E27FC236}">
                <a16:creationId xmlns:a16="http://schemas.microsoft.com/office/drawing/2014/main" id="{C7B4DA5A-CCE3-4B28-869C-73006F67A70E}"/>
              </a:ext>
            </a:extLst>
          </p:cNvPr>
          <p:cNvGrpSpPr/>
          <p:nvPr/>
        </p:nvGrpSpPr>
        <p:grpSpPr>
          <a:xfrm>
            <a:off x="4841240" y="336955"/>
            <a:ext cx="6966799" cy="6257371"/>
            <a:chOff x="2273300" y="316635"/>
            <a:chExt cx="6966799" cy="6257371"/>
          </a:xfrm>
        </p:grpSpPr>
        <p:sp>
          <p:nvSpPr>
            <p:cNvPr id="29" name="Szövegdoboz 28">
              <a:hlinkClick r:id="rId7" action="ppaction://hlinksldjump"/>
              <a:extLst>
                <a:ext uri="{FF2B5EF4-FFF2-40B4-BE49-F238E27FC236}">
                  <a16:creationId xmlns:a16="http://schemas.microsoft.com/office/drawing/2014/main" id="{D5A6CB45-33A3-43FE-B276-F8042B913EED}"/>
                </a:ext>
              </a:extLst>
            </p:cNvPr>
            <p:cNvSpPr txBox="1"/>
            <p:nvPr/>
          </p:nvSpPr>
          <p:spPr>
            <a:xfrm>
              <a:off x="2341289" y="316635"/>
              <a:ext cx="5923280" cy="3613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  <a:buSzPct val="200000"/>
              </a:pPr>
              <a:r>
                <a:rPr lang="hu-HU" sz="1400" dirty="0">
                  <a:solidFill>
                    <a:srgbClr val="428270"/>
                  </a:solidFill>
                  <a:latin typeface="+mj-lt"/>
                  <a:hlinkClick r:id="rId7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Hasznos honlapok és elérhetőségek</a:t>
              </a:r>
              <a:endParaRPr lang="hu-HU" sz="1400" dirty="0">
                <a:solidFill>
                  <a:srgbClr val="428270"/>
                </a:solidFill>
                <a:latin typeface="+mj-lt"/>
              </a:endParaRPr>
            </a:p>
          </p:txBody>
        </p:sp>
        <p:sp>
          <p:nvSpPr>
            <p:cNvPr id="30" name="Szövegdoboz 29">
              <a:extLst>
                <a:ext uri="{FF2B5EF4-FFF2-40B4-BE49-F238E27FC236}">
                  <a16:creationId xmlns:a16="http://schemas.microsoft.com/office/drawing/2014/main" id="{58FF0838-34F7-4582-9246-DAF90EF0A41E}"/>
                </a:ext>
              </a:extLst>
            </p:cNvPr>
            <p:cNvSpPr txBox="1"/>
            <p:nvPr/>
          </p:nvSpPr>
          <p:spPr>
            <a:xfrm>
              <a:off x="2565127" y="596049"/>
              <a:ext cx="5923280" cy="3508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  <a:buSzPct val="200000"/>
              </a:pPr>
              <a:r>
                <a:rPr lang="hu-HU" sz="1400" dirty="0">
                  <a:solidFill>
                    <a:srgbClr val="428270"/>
                  </a:solidFill>
                  <a:latin typeface="+mj-lt"/>
                  <a:hlinkClick r:id="rId8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Lényeges időpontok a 2026. május-júniusi vizsgaidőszakban</a:t>
              </a:r>
              <a:endParaRPr lang="hu-HU" sz="1400" dirty="0">
                <a:solidFill>
                  <a:srgbClr val="428270"/>
                </a:solidFill>
                <a:latin typeface="+mj-lt"/>
              </a:endParaRPr>
            </a:p>
          </p:txBody>
        </p:sp>
        <p:sp>
          <p:nvSpPr>
            <p:cNvPr id="31" name="Szövegdoboz 30">
              <a:extLst>
                <a:ext uri="{FF2B5EF4-FFF2-40B4-BE49-F238E27FC236}">
                  <a16:creationId xmlns:a16="http://schemas.microsoft.com/office/drawing/2014/main" id="{BF960DAE-B8B8-4A70-8FC1-7A6168D9E54E}"/>
                </a:ext>
              </a:extLst>
            </p:cNvPr>
            <p:cNvSpPr txBox="1"/>
            <p:nvPr/>
          </p:nvSpPr>
          <p:spPr>
            <a:xfrm>
              <a:off x="2727909" y="881888"/>
              <a:ext cx="5923280" cy="3613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  <a:buSzPct val="200000"/>
              </a:pPr>
              <a:r>
                <a:rPr lang="hu-HU" sz="1400" dirty="0">
                  <a:solidFill>
                    <a:srgbClr val="428270"/>
                  </a:solidFill>
                  <a:latin typeface="+mj-lt"/>
                  <a:hlinkClick r:id="rId9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Milyen vizsgatípusra jelentkezhetek?</a:t>
              </a:r>
              <a:endParaRPr lang="hu-HU" sz="1400" dirty="0">
                <a:solidFill>
                  <a:srgbClr val="428270"/>
                </a:solidFill>
                <a:latin typeface="+mj-lt"/>
              </a:endParaRPr>
            </a:p>
          </p:txBody>
        </p:sp>
        <p:sp>
          <p:nvSpPr>
            <p:cNvPr id="32" name="Szövegdoboz 31">
              <a:extLst>
                <a:ext uri="{FF2B5EF4-FFF2-40B4-BE49-F238E27FC236}">
                  <a16:creationId xmlns:a16="http://schemas.microsoft.com/office/drawing/2014/main" id="{972D083D-5E43-4211-8871-D9F3ECC5533D}"/>
                </a:ext>
              </a:extLst>
            </p:cNvPr>
            <p:cNvSpPr txBox="1"/>
            <p:nvPr/>
          </p:nvSpPr>
          <p:spPr>
            <a:xfrm>
              <a:off x="2883220" y="1187391"/>
              <a:ext cx="5923280" cy="3508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  <a:buSzPct val="200000"/>
              </a:pPr>
              <a:r>
                <a:rPr lang="hu-HU" sz="1400" dirty="0">
                  <a:solidFill>
                    <a:srgbClr val="428270"/>
                  </a:solidFill>
                  <a:latin typeface="+mj-lt"/>
                  <a:hlinkClick r:id="rId10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Milyen vizsgatárgyakból lehet/kell érettségiznem?</a:t>
              </a:r>
              <a:endParaRPr lang="hu-HU" sz="1400" dirty="0">
                <a:solidFill>
                  <a:srgbClr val="428270"/>
                </a:solidFill>
                <a:latin typeface="+mj-lt"/>
              </a:endParaRPr>
            </a:p>
          </p:txBody>
        </p:sp>
        <p:sp>
          <p:nvSpPr>
            <p:cNvPr id="33" name="Szövegdoboz 32">
              <a:extLst>
                <a:ext uri="{FF2B5EF4-FFF2-40B4-BE49-F238E27FC236}">
                  <a16:creationId xmlns:a16="http://schemas.microsoft.com/office/drawing/2014/main" id="{937B3512-7550-46DB-BA2C-85A68C798744}"/>
                </a:ext>
              </a:extLst>
            </p:cNvPr>
            <p:cNvSpPr txBox="1"/>
            <p:nvPr/>
          </p:nvSpPr>
          <p:spPr>
            <a:xfrm>
              <a:off x="3029257" y="1519246"/>
              <a:ext cx="5923280" cy="3613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  <a:buSzPct val="200000"/>
              </a:pPr>
              <a:r>
                <a:rPr lang="hu-HU" sz="1400" dirty="0">
                  <a:solidFill>
                    <a:srgbClr val="428270"/>
                  </a:solidFill>
                  <a:latin typeface="+mj-lt"/>
                  <a:hlinkClick r:id="rId11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Kell-e fizetnem az érettségi vizsgáért?</a:t>
              </a:r>
              <a:endParaRPr lang="hu-HU" sz="1400" dirty="0">
                <a:solidFill>
                  <a:srgbClr val="428270"/>
                </a:solidFill>
              </a:endParaRPr>
            </a:p>
          </p:txBody>
        </p:sp>
        <p:sp>
          <p:nvSpPr>
            <p:cNvPr id="34" name="Szövegdoboz 33">
              <a:extLst>
                <a:ext uri="{FF2B5EF4-FFF2-40B4-BE49-F238E27FC236}">
                  <a16:creationId xmlns:a16="http://schemas.microsoft.com/office/drawing/2014/main" id="{D652EB91-CC2B-4E88-84E6-8AE986172807}"/>
                </a:ext>
              </a:extLst>
            </p:cNvPr>
            <p:cNvSpPr txBox="1"/>
            <p:nvPr/>
          </p:nvSpPr>
          <p:spPr>
            <a:xfrm>
              <a:off x="3123780" y="1820452"/>
              <a:ext cx="5923280" cy="3508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  <a:buSzPct val="200000"/>
              </a:pPr>
              <a:r>
                <a:rPr lang="hu-HU" sz="1400" dirty="0">
                  <a:solidFill>
                    <a:srgbClr val="428270"/>
                  </a:solidFill>
                  <a:latin typeface="+mj-lt"/>
                  <a:hlinkClick r:id="rId1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Mikor tehetek előrehozott érettségi vizsgát?</a:t>
              </a:r>
              <a:endParaRPr lang="hu-HU" sz="1400" dirty="0">
                <a:solidFill>
                  <a:srgbClr val="428270"/>
                </a:solidFill>
                <a:latin typeface="+mj-lt"/>
              </a:endParaRPr>
            </a:p>
          </p:txBody>
        </p:sp>
        <p:sp>
          <p:nvSpPr>
            <p:cNvPr id="35" name="Szövegdoboz 34">
              <a:extLst>
                <a:ext uri="{FF2B5EF4-FFF2-40B4-BE49-F238E27FC236}">
                  <a16:creationId xmlns:a16="http://schemas.microsoft.com/office/drawing/2014/main" id="{5360FE41-E492-4895-B9B9-F89EE35E4245}"/>
                </a:ext>
              </a:extLst>
            </p:cNvPr>
            <p:cNvSpPr txBox="1"/>
            <p:nvPr/>
          </p:nvSpPr>
          <p:spPr>
            <a:xfrm>
              <a:off x="3225379" y="2203087"/>
              <a:ext cx="5923280" cy="3508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  <a:buSzPct val="200000"/>
              </a:pPr>
              <a:r>
                <a:rPr lang="hu-HU" sz="1400" dirty="0">
                  <a:solidFill>
                    <a:srgbClr val="428270"/>
                  </a:solidFill>
                  <a:latin typeface="+mj-lt"/>
                  <a:hlinkClick r:id="rId1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Hol jelentkezhetek érettségi vizsgára?</a:t>
              </a:r>
              <a:endParaRPr lang="hu-HU" sz="1400" dirty="0">
                <a:solidFill>
                  <a:srgbClr val="428270"/>
                </a:solidFill>
                <a:latin typeface="+mj-lt"/>
              </a:endParaRPr>
            </a:p>
          </p:txBody>
        </p:sp>
        <p:sp>
          <p:nvSpPr>
            <p:cNvPr id="36" name="Szövegdoboz 35">
              <a:extLst>
                <a:ext uri="{FF2B5EF4-FFF2-40B4-BE49-F238E27FC236}">
                  <a16:creationId xmlns:a16="http://schemas.microsoft.com/office/drawing/2014/main" id="{A864388F-B2CA-4E78-9814-9BE6FC47112C}"/>
                </a:ext>
              </a:extLst>
            </p:cNvPr>
            <p:cNvSpPr txBox="1"/>
            <p:nvPr/>
          </p:nvSpPr>
          <p:spPr>
            <a:xfrm>
              <a:off x="3276179" y="2530554"/>
              <a:ext cx="5923280" cy="3508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  <a:buSzPct val="200000"/>
              </a:pPr>
              <a:r>
                <a:rPr lang="hu-HU" sz="1400" dirty="0">
                  <a:solidFill>
                    <a:srgbClr val="428270"/>
                  </a:solidFill>
                  <a:latin typeface="+mj-lt"/>
                  <a:hlinkClick r:id="rId1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Kell-e valamit csatolnom a jelentkezésemhez?</a:t>
              </a:r>
              <a:endParaRPr lang="hu-HU" sz="1400" dirty="0">
                <a:solidFill>
                  <a:srgbClr val="428270"/>
                </a:solidFill>
                <a:latin typeface="+mj-lt"/>
              </a:endParaRPr>
            </a:p>
          </p:txBody>
        </p:sp>
        <p:sp>
          <p:nvSpPr>
            <p:cNvPr id="37" name="Szövegdoboz 36">
              <a:extLst>
                <a:ext uri="{FF2B5EF4-FFF2-40B4-BE49-F238E27FC236}">
                  <a16:creationId xmlns:a16="http://schemas.microsoft.com/office/drawing/2014/main" id="{10B68669-6274-4DB0-B66D-C3E09E9D7521}"/>
                </a:ext>
              </a:extLst>
            </p:cNvPr>
            <p:cNvSpPr txBox="1"/>
            <p:nvPr/>
          </p:nvSpPr>
          <p:spPr>
            <a:xfrm>
              <a:off x="3316819" y="2918402"/>
              <a:ext cx="5923280" cy="3613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  <a:buSzPct val="200000"/>
              </a:pPr>
              <a:r>
                <a:rPr lang="hu-HU" sz="1400" dirty="0">
                  <a:solidFill>
                    <a:srgbClr val="428270"/>
                  </a:solidFill>
                  <a:latin typeface="+mj-lt"/>
                  <a:hlinkClick r:id="rId1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Érettségi vendégtanulói jogviszonyban</a:t>
              </a:r>
              <a:endParaRPr lang="hu-HU" sz="1400" dirty="0">
                <a:solidFill>
                  <a:srgbClr val="428270"/>
                </a:solidFill>
                <a:latin typeface="+mj-lt"/>
              </a:endParaRPr>
            </a:p>
          </p:txBody>
        </p:sp>
        <p:sp>
          <p:nvSpPr>
            <p:cNvPr id="38" name="Szövegdoboz 37">
              <a:extLst>
                <a:ext uri="{FF2B5EF4-FFF2-40B4-BE49-F238E27FC236}">
                  <a16:creationId xmlns:a16="http://schemas.microsoft.com/office/drawing/2014/main" id="{0DBF0BBF-8201-48E4-A0D0-76F194895BA3}"/>
                </a:ext>
              </a:extLst>
            </p:cNvPr>
            <p:cNvSpPr txBox="1"/>
            <p:nvPr/>
          </p:nvSpPr>
          <p:spPr>
            <a:xfrm>
              <a:off x="3314279" y="3280323"/>
              <a:ext cx="5923280" cy="3613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  <a:buSzPct val="200000"/>
              </a:pPr>
              <a:r>
                <a:rPr lang="hu-HU" sz="1400" dirty="0">
                  <a:solidFill>
                    <a:srgbClr val="428270"/>
                  </a:solidFill>
                  <a:latin typeface="+mj-lt"/>
                  <a:hlinkClick r:id="rId16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Jelentkezés különlegesebb esetei</a:t>
              </a:r>
              <a:endParaRPr lang="hu-HU" sz="1400" dirty="0">
                <a:solidFill>
                  <a:srgbClr val="428270"/>
                </a:solidFill>
                <a:latin typeface="+mj-lt"/>
              </a:endParaRPr>
            </a:p>
          </p:txBody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F3A4BC4F-AEFD-4D31-8E67-9501B9F85FAA}"/>
                </a:ext>
              </a:extLst>
            </p:cNvPr>
            <p:cNvSpPr txBox="1"/>
            <p:nvPr/>
          </p:nvSpPr>
          <p:spPr>
            <a:xfrm>
              <a:off x="3263479" y="3661171"/>
              <a:ext cx="5923280" cy="645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  <a:buSzPct val="200000"/>
              </a:pPr>
              <a:r>
                <a:rPr lang="hu-HU" sz="1400" dirty="0">
                  <a:solidFill>
                    <a:srgbClr val="428270"/>
                  </a:solidFill>
                  <a:latin typeface="+mj-lt"/>
                  <a:hlinkClick r:id="rId17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Teendők a tanulói jogviszonnyal és érettségi bizonyítvánnyal </a:t>
              </a:r>
              <a:br>
                <a:rPr lang="hu-HU" sz="1400" dirty="0">
                  <a:solidFill>
                    <a:srgbClr val="428270"/>
                  </a:solidFill>
                  <a:latin typeface="+mj-lt"/>
                  <a:hlinkClick r:id="rId17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</a:br>
              <a:r>
                <a:rPr lang="hu-HU" sz="1400" dirty="0">
                  <a:solidFill>
                    <a:srgbClr val="428270"/>
                  </a:solidFill>
                  <a:latin typeface="+mj-lt"/>
                  <a:hlinkClick r:id="rId17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nem rendelkező technikumban végzetteknek</a:t>
              </a:r>
              <a:endParaRPr lang="hu-HU" sz="1400" dirty="0">
                <a:solidFill>
                  <a:srgbClr val="428270"/>
                </a:solidFill>
                <a:latin typeface="+mj-lt"/>
              </a:endParaRPr>
            </a:p>
          </p:txBody>
        </p:sp>
        <p:sp>
          <p:nvSpPr>
            <p:cNvPr id="40" name="Szövegdoboz 39">
              <a:extLst>
                <a:ext uri="{FF2B5EF4-FFF2-40B4-BE49-F238E27FC236}">
                  <a16:creationId xmlns:a16="http://schemas.microsoft.com/office/drawing/2014/main" id="{396DA023-4E5D-4621-A25C-A35E2F8C52B3}"/>
                </a:ext>
              </a:extLst>
            </p:cNvPr>
            <p:cNvSpPr txBox="1"/>
            <p:nvPr/>
          </p:nvSpPr>
          <p:spPr>
            <a:xfrm>
              <a:off x="3225380" y="4351730"/>
              <a:ext cx="5923280" cy="3508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  <a:buSzPct val="200000"/>
              </a:pPr>
              <a:r>
                <a:rPr lang="hu-HU" sz="1400" dirty="0">
                  <a:solidFill>
                    <a:srgbClr val="428270"/>
                  </a:solidFill>
                  <a:latin typeface="+mj-lt"/>
                  <a:hlinkClick r:id="rId18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Kötelező vizsgatárgyaknál használható segédeszközök</a:t>
              </a:r>
              <a:endParaRPr lang="hu-HU" sz="1400" dirty="0">
                <a:solidFill>
                  <a:srgbClr val="428270"/>
                </a:solidFill>
                <a:latin typeface="+mj-lt"/>
              </a:endParaRPr>
            </a:p>
          </p:txBody>
        </p:sp>
        <p:sp>
          <p:nvSpPr>
            <p:cNvPr id="41" name="Szövegdoboz 40">
              <a:extLst>
                <a:ext uri="{FF2B5EF4-FFF2-40B4-BE49-F238E27FC236}">
                  <a16:creationId xmlns:a16="http://schemas.microsoft.com/office/drawing/2014/main" id="{64D7EB4B-E709-4161-8E1F-24E26EDA0DD0}"/>
                </a:ext>
              </a:extLst>
            </p:cNvPr>
            <p:cNvSpPr txBox="1"/>
            <p:nvPr/>
          </p:nvSpPr>
          <p:spPr>
            <a:xfrm>
              <a:off x="3130857" y="4747394"/>
              <a:ext cx="592328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SzPct val="200000"/>
              </a:pPr>
              <a:r>
                <a:rPr lang="hu-HU" sz="1400" dirty="0">
                  <a:solidFill>
                    <a:srgbClr val="428270"/>
                  </a:solidFill>
                  <a:latin typeface="+mj-lt"/>
                  <a:hlinkClick r:id="rId19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Segédeszközök</a:t>
              </a:r>
              <a:endParaRPr lang="hu-HU" sz="1400" dirty="0">
                <a:solidFill>
                  <a:srgbClr val="428270"/>
                </a:solidFill>
              </a:endParaRPr>
            </a:p>
          </p:txBody>
        </p:sp>
        <p:sp>
          <p:nvSpPr>
            <p:cNvPr id="42" name="Szövegdoboz 41">
              <a:extLst>
                <a:ext uri="{FF2B5EF4-FFF2-40B4-BE49-F238E27FC236}">
                  <a16:creationId xmlns:a16="http://schemas.microsoft.com/office/drawing/2014/main" id="{78EB6A15-2D7A-4F6E-9AEA-00C8B59E9C6D}"/>
                </a:ext>
              </a:extLst>
            </p:cNvPr>
            <p:cNvSpPr txBox="1"/>
            <p:nvPr/>
          </p:nvSpPr>
          <p:spPr>
            <a:xfrm>
              <a:off x="3022920" y="5037448"/>
              <a:ext cx="5923280" cy="3613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  <a:buSzPct val="200000"/>
              </a:pPr>
              <a:r>
                <a:rPr lang="hu-HU" sz="1400" dirty="0">
                  <a:solidFill>
                    <a:srgbClr val="428270"/>
                  </a:solidFill>
                  <a:latin typeface="+mj-lt"/>
                  <a:hlinkClick r:id="rId20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Szabálytalanság</a:t>
              </a:r>
              <a:endParaRPr lang="hu-HU" sz="1400" dirty="0">
                <a:solidFill>
                  <a:srgbClr val="428270"/>
                </a:solidFill>
                <a:latin typeface="+mj-lt"/>
              </a:endParaRPr>
            </a:p>
          </p:txBody>
        </p:sp>
        <p:sp>
          <p:nvSpPr>
            <p:cNvPr id="43" name="Szövegdoboz 42">
              <a:extLst>
                <a:ext uri="{FF2B5EF4-FFF2-40B4-BE49-F238E27FC236}">
                  <a16:creationId xmlns:a16="http://schemas.microsoft.com/office/drawing/2014/main" id="{58519B48-F78B-449D-A6B3-D19836928DFB}"/>
                </a:ext>
              </a:extLst>
            </p:cNvPr>
            <p:cNvSpPr txBox="1"/>
            <p:nvPr/>
          </p:nvSpPr>
          <p:spPr>
            <a:xfrm>
              <a:off x="2867609" y="5341840"/>
              <a:ext cx="5923280" cy="3613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  <a:buSzPct val="200000"/>
              </a:pPr>
              <a:r>
                <a:rPr lang="hu-HU" sz="1400" dirty="0">
                  <a:solidFill>
                    <a:srgbClr val="428270"/>
                  </a:solidFill>
                  <a:latin typeface="+mj-lt"/>
                  <a:hlinkClick r:id="rId21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Következmények</a:t>
              </a:r>
              <a:endParaRPr lang="hu-HU" sz="1400" dirty="0">
                <a:solidFill>
                  <a:srgbClr val="428270"/>
                </a:solidFill>
                <a:latin typeface="+mj-lt"/>
              </a:endParaRPr>
            </a:p>
          </p:txBody>
        </p:sp>
        <p:sp>
          <p:nvSpPr>
            <p:cNvPr id="44" name="Szövegdoboz 43">
              <a:extLst>
                <a:ext uri="{FF2B5EF4-FFF2-40B4-BE49-F238E27FC236}">
                  <a16:creationId xmlns:a16="http://schemas.microsoft.com/office/drawing/2014/main" id="{BF282E74-9781-4F6C-ACB2-00EA213EA645}"/>
                </a:ext>
              </a:extLst>
            </p:cNvPr>
            <p:cNvSpPr txBox="1"/>
            <p:nvPr/>
          </p:nvSpPr>
          <p:spPr>
            <a:xfrm>
              <a:off x="2718860" y="5660227"/>
              <a:ext cx="5923280" cy="3508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  <a:buSzPct val="200000"/>
              </a:pPr>
              <a:r>
                <a:rPr lang="hu-HU" sz="1400" dirty="0">
                  <a:solidFill>
                    <a:srgbClr val="428270"/>
                  </a:solidFill>
                  <a:latin typeface="+mj-lt"/>
                  <a:hlinkClick r:id="rId2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Az írásbeli vizsga javításának felülbírálata</a:t>
              </a:r>
              <a:endParaRPr lang="hu-HU" sz="1400" dirty="0">
                <a:solidFill>
                  <a:srgbClr val="428270"/>
                </a:solidFill>
                <a:latin typeface="+mj-lt"/>
              </a:endParaRPr>
            </a:p>
          </p:txBody>
        </p:sp>
        <p:sp>
          <p:nvSpPr>
            <p:cNvPr id="45" name="Szövegdoboz 44">
              <a:extLst>
                <a:ext uri="{FF2B5EF4-FFF2-40B4-BE49-F238E27FC236}">
                  <a16:creationId xmlns:a16="http://schemas.microsoft.com/office/drawing/2014/main" id="{19AA60CD-D381-44F9-A36D-6D07D15AB4AB}"/>
                </a:ext>
              </a:extLst>
            </p:cNvPr>
            <p:cNvSpPr txBox="1"/>
            <p:nvPr/>
          </p:nvSpPr>
          <p:spPr>
            <a:xfrm>
              <a:off x="2509838" y="5941625"/>
              <a:ext cx="5923280" cy="3508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  <a:buSzPct val="200000"/>
              </a:pPr>
              <a:r>
                <a:rPr lang="hu-HU" sz="1400" dirty="0">
                  <a:solidFill>
                    <a:srgbClr val="428270"/>
                  </a:solidFill>
                  <a:latin typeface="+mj-lt"/>
                  <a:hlinkClick r:id="rId2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Mit tehetek, ha nem tudtam elmenni az érettségi vizsgára?</a:t>
              </a:r>
              <a:endParaRPr lang="hu-HU" sz="1400" dirty="0">
                <a:solidFill>
                  <a:srgbClr val="428270"/>
                </a:solidFill>
                <a:latin typeface="+mj-lt"/>
              </a:endParaRPr>
            </a:p>
          </p:txBody>
        </p:sp>
        <p:sp>
          <p:nvSpPr>
            <p:cNvPr id="46" name="Szövegdoboz 45">
              <a:extLst>
                <a:ext uri="{FF2B5EF4-FFF2-40B4-BE49-F238E27FC236}">
                  <a16:creationId xmlns:a16="http://schemas.microsoft.com/office/drawing/2014/main" id="{06AAF3C6-78B7-4ECD-B472-23DF62741952}"/>
                </a:ext>
              </a:extLst>
            </p:cNvPr>
            <p:cNvSpPr txBox="1"/>
            <p:nvPr/>
          </p:nvSpPr>
          <p:spPr>
            <a:xfrm>
              <a:off x="2273300" y="6212625"/>
              <a:ext cx="5923280" cy="3613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  <a:buSzPct val="200000"/>
              </a:pPr>
              <a:r>
                <a:rPr lang="hu-HU" sz="1400" dirty="0">
                  <a:solidFill>
                    <a:srgbClr val="428270"/>
                  </a:solidFill>
                  <a:latin typeface="+mj-lt"/>
                  <a:hlinkClick r:id="rId2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Az érettségi vizsgák után</a:t>
              </a:r>
              <a:endParaRPr lang="hu-HU" sz="1400" dirty="0">
                <a:solidFill>
                  <a:srgbClr val="428270"/>
                </a:solidFill>
                <a:latin typeface="+mj-lt"/>
              </a:endParaRPr>
            </a:p>
          </p:txBody>
        </p:sp>
      </p:grpSp>
      <p:pic>
        <p:nvPicPr>
          <p:cNvPr id="47" name="Ábra 46">
            <a:extLst>
              <a:ext uri="{FF2B5EF4-FFF2-40B4-BE49-F238E27FC236}">
                <a16:creationId xmlns:a16="http://schemas.microsoft.com/office/drawing/2014/main" id="{9D9D90AA-E9BB-4DE2-97E1-20388C6DD42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791347" y="-310627"/>
            <a:ext cx="2002408" cy="7621494"/>
          </a:xfrm>
          <a:prstGeom prst="rect">
            <a:avLst/>
          </a:prstGeom>
        </p:spPr>
      </p:pic>
      <p:pic>
        <p:nvPicPr>
          <p:cNvPr id="51" name="Ábra 50">
            <a:extLst>
              <a:ext uri="{FF2B5EF4-FFF2-40B4-BE49-F238E27FC236}">
                <a16:creationId xmlns:a16="http://schemas.microsoft.com/office/drawing/2014/main" id="{EFBC51ED-E787-4FAE-B4EC-36526749F64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20942422">
            <a:off x="3616584" y="1786744"/>
            <a:ext cx="931972" cy="788592"/>
          </a:xfrm>
          <a:prstGeom prst="rect">
            <a:avLst/>
          </a:prstGeom>
        </p:spPr>
      </p:pic>
      <p:pic>
        <p:nvPicPr>
          <p:cNvPr id="52" name="Ábra 51">
            <a:extLst>
              <a:ext uri="{FF2B5EF4-FFF2-40B4-BE49-F238E27FC236}">
                <a16:creationId xmlns:a16="http://schemas.microsoft.com/office/drawing/2014/main" id="{031580E8-654E-4E8E-8362-035C75D841F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654084" y="5354642"/>
            <a:ext cx="937517" cy="803586"/>
          </a:xfrm>
          <a:prstGeom prst="rect">
            <a:avLst/>
          </a:prstGeom>
        </p:spPr>
      </p:pic>
      <p:pic>
        <p:nvPicPr>
          <p:cNvPr id="53" name="Ábra 52">
            <a:extLst>
              <a:ext uri="{FF2B5EF4-FFF2-40B4-BE49-F238E27FC236}">
                <a16:creationId xmlns:a16="http://schemas.microsoft.com/office/drawing/2014/main" id="{3B553028-0243-44CA-ADAF-9A45F0BD8F2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2893258" y="5292089"/>
            <a:ext cx="847725" cy="876300"/>
          </a:xfrm>
          <a:prstGeom prst="rect">
            <a:avLst/>
          </a:prstGeom>
        </p:spPr>
      </p:pic>
      <p:pic>
        <p:nvPicPr>
          <p:cNvPr id="54" name="Ábra 53">
            <a:extLst>
              <a:ext uri="{FF2B5EF4-FFF2-40B4-BE49-F238E27FC236}">
                <a16:creationId xmlns:a16="http://schemas.microsoft.com/office/drawing/2014/main" id="{E7405DA3-6E41-4895-A29F-ECC5D4B1A93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 rot="20968364">
            <a:off x="3545325" y="3631267"/>
            <a:ext cx="1143220" cy="878474"/>
          </a:xfrm>
          <a:prstGeom prst="rect">
            <a:avLst/>
          </a:prstGeom>
        </p:spPr>
      </p:pic>
      <p:pic>
        <p:nvPicPr>
          <p:cNvPr id="55" name="Ábra 54">
            <a:extLst>
              <a:ext uri="{FF2B5EF4-FFF2-40B4-BE49-F238E27FC236}">
                <a16:creationId xmlns:a16="http://schemas.microsoft.com/office/drawing/2014/main" id="{29F8E4A5-77E3-4DD8-B9A4-706ED53B508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 rot="665067">
            <a:off x="1317743" y="4012244"/>
            <a:ext cx="960034" cy="789360"/>
          </a:xfrm>
          <a:prstGeom prst="rect">
            <a:avLst/>
          </a:prstGeom>
        </p:spPr>
      </p:pic>
      <p:pic>
        <p:nvPicPr>
          <p:cNvPr id="56" name="Ábra 55">
            <a:extLst>
              <a:ext uri="{FF2B5EF4-FFF2-40B4-BE49-F238E27FC236}">
                <a16:creationId xmlns:a16="http://schemas.microsoft.com/office/drawing/2014/main" id="{C2C4AAC3-399A-4B30-B057-9656CE5DCEBF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 rot="20385888">
            <a:off x="1906337" y="2315879"/>
            <a:ext cx="899022" cy="668694"/>
          </a:xfrm>
          <a:prstGeom prst="rect">
            <a:avLst/>
          </a:prstGeom>
        </p:spPr>
      </p:pic>
      <p:sp>
        <p:nvSpPr>
          <p:cNvPr id="58" name="Szövegdoboz 57">
            <a:extLst>
              <a:ext uri="{FF2B5EF4-FFF2-40B4-BE49-F238E27FC236}">
                <a16:creationId xmlns:a16="http://schemas.microsoft.com/office/drawing/2014/main" id="{101614A9-7B81-436B-866C-24A787A8DD20}"/>
              </a:ext>
            </a:extLst>
          </p:cNvPr>
          <p:cNvSpPr txBox="1"/>
          <p:nvPr/>
        </p:nvSpPr>
        <p:spPr>
          <a:xfrm>
            <a:off x="621114" y="744650"/>
            <a:ext cx="317023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400" dirty="0">
                <a:solidFill>
                  <a:srgbClr val="428270"/>
                </a:solidFill>
              </a:rPr>
              <a:t>A ház ikonra kattintva visszaugorhatsz </a:t>
            </a:r>
            <a:br>
              <a:rPr lang="hu-HU" sz="1400" dirty="0">
                <a:solidFill>
                  <a:srgbClr val="428270"/>
                </a:solidFill>
              </a:rPr>
            </a:br>
            <a:r>
              <a:rPr lang="hu-HU" sz="1400" dirty="0">
                <a:solidFill>
                  <a:srgbClr val="428270"/>
                </a:solidFill>
              </a:rPr>
              <a:t>a tartalomhoz.</a:t>
            </a:r>
          </a:p>
        </p:txBody>
      </p:sp>
      <p:pic>
        <p:nvPicPr>
          <p:cNvPr id="59" name="Ábra 58">
            <a:extLst>
              <a:ext uri="{FF2B5EF4-FFF2-40B4-BE49-F238E27FC236}">
                <a16:creationId xmlns:a16="http://schemas.microsoft.com/office/drawing/2014/main" id="{FF395266-5D90-45C1-87D8-ACF9024BB441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448258" y="2016173"/>
            <a:ext cx="894133" cy="921228"/>
          </a:xfrm>
          <a:prstGeom prst="rect">
            <a:avLst/>
          </a:prstGeom>
        </p:spPr>
      </p:pic>
      <p:pic>
        <p:nvPicPr>
          <p:cNvPr id="67" name="Ábra 66">
            <a:extLst>
              <a:ext uri="{FF2B5EF4-FFF2-40B4-BE49-F238E27FC236}">
                <a16:creationId xmlns:a16="http://schemas.microsoft.com/office/drawing/2014/main" id="{F44ED3E4-8F2C-49E9-A99E-42E19C9D5B3F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 rot="19384899">
            <a:off x="2266619" y="925914"/>
            <a:ext cx="609843" cy="89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01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Ábra 73">
            <a:extLst>
              <a:ext uri="{FF2B5EF4-FFF2-40B4-BE49-F238E27FC236}">
                <a16:creationId xmlns:a16="http://schemas.microsoft.com/office/drawing/2014/main" id="{0416A0CE-7120-4B71-8E32-DD4E2F1F2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901" y="1435801"/>
            <a:ext cx="5743575" cy="1085850"/>
          </a:xfrm>
          <a:prstGeom prst="rect">
            <a:avLst/>
          </a:prstGeom>
        </p:spPr>
      </p:pic>
      <p:pic>
        <p:nvPicPr>
          <p:cNvPr id="72" name="Ábra 71">
            <a:extLst>
              <a:ext uri="{FF2B5EF4-FFF2-40B4-BE49-F238E27FC236}">
                <a16:creationId xmlns:a16="http://schemas.microsoft.com/office/drawing/2014/main" id="{37E4EAB3-08C0-4E9D-9A0C-47399F695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9901" y="3274555"/>
            <a:ext cx="5743575" cy="476250"/>
          </a:xfrm>
          <a:prstGeom prst="rect">
            <a:avLst/>
          </a:prstGeom>
        </p:spPr>
      </p:pic>
      <p:pic>
        <p:nvPicPr>
          <p:cNvPr id="53" name="Ábra 52">
            <a:extLst>
              <a:ext uri="{FF2B5EF4-FFF2-40B4-BE49-F238E27FC236}">
                <a16:creationId xmlns:a16="http://schemas.microsoft.com/office/drawing/2014/main" id="{65D55A79-F058-4BA8-B5B6-A5DF565690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901" y="3793021"/>
            <a:ext cx="5743575" cy="657225"/>
          </a:xfrm>
          <a:prstGeom prst="rect">
            <a:avLst/>
          </a:prstGeom>
        </p:spPr>
      </p:pic>
      <p:pic>
        <p:nvPicPr>
          <p:cNvPr id="51" name="Ábra 50">
            <a:extLst>
              <a:ext uri="{FF2B5EF4-FFF2-40B4-BE49-F238E27FC236}">
                <a16:creationId xmlns:a16="http://schemas.microsoft.com/office/drawing/2014/main" id="{D4C4A2D5-7B73-4588-AEF1-42EC5951E5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901" y="2563185"/>
            <a:ext cx="5743575" cy="657225"/>
          </a:xfrm>
          <a:prstGeom prst="rect">
            <a:avLst/>
          </a:prstGeom>
        </p:spPr>
      </p:pic>
      <p:pic>
        <p:nvPicPr>
          <p:cNvPr id="35" name="Ábra 34">
            <a:extLst>
              <a:ext uri="{FF2B5EF4-FFF2-40B4-BE49-F238E27FC236}">
                <a16:creationId xmlns:a16="http://schemas.microsoft.com/office/drawing/2014/main" id="{FDBCB8A0-FE3A-4F04-AF9E-6D70D97696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18192" y="6174748"/>
            <a:ext cx="5743575" cy="476250"/>
          </a:xfrm>
          <a:prstGeom prst="rect">
            <a:avLst/>
          </a:prstGeom>
        </p:spPr>
      </p:pic>
      <p:pic>
        <p:nvPicPr>
          <p:cNvPr id="29" name="Ábra 28">
            <a:extLst>
              <a:ext uri="{FF2B5EF4-FFF2-40B4-BE49-F238E27FC236}">
                <a16:creationId xmlns:a16="http://schemas.microsoft.com/office/drawing/2014/main" id="{3EFEFB8E-6598-4726-A519-1489811DFB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18192" y="2690486"/>
            <a:ext cx="5743575" cy="1085850"/>
          </a:xfrm>
          <a:prstGeom prst="rect">
            <a:avLst/>
          </a:prstGeom>
        </p:spPr>
      </p:pic>
      <p:pic>
        <p:nvPicPr>
          <p:cNvPr id="31" name="Ábra 30">
            <a:extLst>
              <a:ext uri="{FF2B5EF4-FFF2-40B4-BE49-F238E27FC236}">
                <a16:creationId xmlns:a16="http://schemas.microsoft.com/office/drawing/2014/main" id="{2BF31357-B791-49BF-B187-E9D0B80710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18192" y="3857054"/>
            <a:ext cx="5743575" cy="1085850"/>
          </a:xfrm>
          <a:prstGeom prst="rect">
            <a:avLst/>
          </a:prstGeom>
        </p:spPr>
      </p:pic>
      <p:pic>
        <p:nvPicPr>
          <p:cNvPr id="33" name="Ábra 32">
            <a:extLst>
              <a:ext uri="{FF2B5EF4-FFF2-40B4-BE49-F238E27FC236}">
                <a16:creationId xmlns:a16="http://schemas.microsoft.com/office/drawing/2014/main" id="{E17AEE60-F940-47C2-8886-10CE901AB0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18192" y="5020710"/>
            <a:ext cx="5743575" cy="1085850"/>
          </a:xfrm>
          <a:prstGeom prst="rect">
            <a:avLst/>
          </a:prstGeom>
        </p:spPr>
      </p:pic>
      <p:pic>
        <p:nvPicPr>
          <p:cNvPr id="27" name="Ábra 26">
            <a:extLst>
              <a:ext uri="{FF2B5EF4-FFF2-40B4-BE49-F238E27FC236}">
                <a16:creationId xmlns:a16="http://schemas.microsoft.com/office/drawing/2014/main" id="{ABC69046-843C-49C4-A2D6-743FBC0DC6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18192" y="868083"/>
            <a:ext cx="5743575" cy="1752600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02C40488-6AF5-4CB4-A9AB-A44C19DEC2D9}"/>
              </a:ext>
            </a:extLst>
          </p:cNvPr>
          <p:cNvSpPr/>
          <p:nvPr/>
        </p:nvSpPr>
        <p:spPr>
          <a:xfrm>
            <a:off x="6529400" y="834325"/>
            <a:ext cx="5506720" cy="5898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hu-HU" sz="1400" dirty="0">
                <a:ea typeface="Times New Roman" panose="02020603050405020304" pitchFamily="18" charset="0"/>
              </a:rPr>
              <a:t>Ha a felügyelő tanár azt látja, hogy szabálytalanságot követtél el, elveszi a vizsgadolgozatodat, ráírja, milyen szabálytalanság történt és mikor vette el, majd aláírja és visszaadja neked. Ezután folytathatod a vizsgát. A sza­bálytalanság rögzítése miatt kiesett időt visszakapod, tehát a kieső idővel hosszabb ideig írhatod a dolgozatot. </a:t>
            </a:r>
            <a:br>
              <a:rPr lang="hu-HU" sz="1400" dirty="0">
                <a:ea typeface="Times New Roman" panose="02020603050405020304" pitchFamily="18" charset="0"/>
              </a:rPr>
            </a:br>
            <a:r>
              <a:rPr lang="hu-HU" sz="1400" dirty="0">
                <a:ea typeface="Times New Roman" panose="02020603050405020304" pitchFamily="18" charset="0"/>
              </a:rPr>
              <a:t>A vizsga után a felügyelő tanárral együtt meg kell várnod az intézményvezetőt.</a:t>
            </a:r>
          </a:p>
          <a:p>
            <a:pPr lvl="0">
              <a:spcAft>
                <a:spcPts val="800"/>
              </a:spcAft>
            </a:pPr>
            <a:r>
              <a:rPr lang="hu-HU" sz="1400" dirty="0">
                <a:ea typeface="Times New Roman" panose="02020603050405020304" pitchFamily="18" charset="0"/>
              </a:rPr>
              <a:t>Az igazgató az írásbeli vizsga után azonnal kivizsgálja az esetet, és részletes jegyzőkönyvet készít róla. Ez tartal­mazza a felügyelő tanár nyilatkozatát és a </a:t>
            </a:r>
            <a:r>
              <a:rPr lang="hu-HU" sz="1400" dirty="0" err="1">
                <a:ea typeface="Times New Roman" panose="02020603050405020304" pitchFamily="18" charset="0"/>
              </a:rPr>
              <a:t>tiédet</a:t>
            </a:r>
            <a:r>
              <a:rPr lang="hu-HU" sz="1400" dirty="0">
                <a:ea typeface="Times New Roman" panose="02020603050405020304" pitchFamily="18" charset="0"/>
              </a:rPr>
              <a:t> is. </a:t>
            </a:r>
            <a:br>
              <a:rPr lang="hu-HU" sz="1400" dirty="0">
                <a:ea typeface="Times New Roman" panose="02020603050405020304" pitchFamily="18" charset="0"/>
              </a:rPr>
            </a:br>
            <a:r>
              <a:rPr lang="hu-HU" sz="1400" dirty="0">
                <a:ea typeface="Times New Roman" panose="02020603050405020304" pitchFamily="18" charset="0"/>
              </a:rPr>
              <a:t>A jegyzőkönyvet a felügyelő tanár, az igazgatón és te is aláírod, valamint saját véleményedet is rávezethe­ted.</a:t>
            </a:r>
          </a:p>
          <a:p>
            <a:pPr lvl="0">
              <a:spcAft>
                <a:spcPts val="800"/>
              </a:spcAft>
            </a:pPr>
            <a:r>
              <a:rPr lang="hu-HU" sz="1400" dirty="0">
                <a:ea typeface="Times New Roman" panose="02020603050405020304" pitchFamily="18" charset="0"/>
              </a:rPr>
              <a:t>Ha a </a:t>
            </a:r>
            <a:r>
              <a:rPr lang="hu-HU" sz="1400" b="1" dirty="0">
                <a:ea typeface="Times New Roman" panose="02020603050405020304" pitchFamily="18" charset="0"/>
              </a:rPr>
              <a:t>vizsgadolgozat javítása közben </a:t>
            </a:r>
            <a:r>
              <a:rPr lang="hu-HU" sz="1400" dirty="0">
                <a:ea typeface="Times New Roman" panose="02020603050405020304" pitchFamily="18" charset="0"/>
              </a:rPr>
              <a:t>felmerül a gyanú, hogy meg nem engedett segédeszközt használ­tál, vagy segítséget vettél igénybe, a javító tanár felté­telezéseit rá­írja a vizsgadolgozatra, és értesíti az igazga­tót. A sza­bály­talanságról a vizsgabizottság dönt.</a:t>
            </a:r>
          </a:p>
          <a:p>
            <a:pPr lvl="0">
              <a:spcAft>
                <a:spcPts val="800"/>
              </a:spcAft>
            </a:pPr>
            <a:r>
              <a:rPr lang="hu-HU" sz="1400" dirty="0">
                <a:ea typeface="Times New Roman" panose="02020603050405020304" pitchFamily="18" charset="0"/>
              </a:rPr>
              <a:t>Ha a vizsgabizottság a dokumentumok alapján nem tud dönteni, akkor az előzetes értekezleten meghallgatja a fel­ügyelő tanárt, téged és a további érintetteket. A sza­bály­talanságról hozott döntést, annak indoklását és a fel­lebbe­zési lehetőséget hivatalos határozatban rögzítik.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hu-H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Ha a vizsgabizottság megállapítja a szabálytalanságot, az elért eredményedet megsemmisítheti.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26DA1F82-4BA0-43D5-AC28-B73D81CE11A7}"/>
              </a:ext>
            </a:extLst>
          </p:cNvPr>
          <p:cNvSpPr/>
          <p:nvPr/>
        </p:nvSpPr>
        <p:spPr>
          <a:xfrm>
            <a:off x="525476" y="1375013"/>
            <a:ext cx="5508000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hu-H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Ha a szóbeli vizsgán szabálytalanságot követsz el (pl.: segí­tesz a társadnak, elfogadod más segítségét, meg nem enge­dett segédeszközt használsz), vagy zavarod a vizsga rendjét, akkor a vizsgabizottság elnöke figyelmez­tet téged. Ezt a figyelmeztetést a vizsga jegyzőkönyvébe feljegyzik.</a:t>
            </a:r>
          </a:p>
          <a:p>
            <a:pPr lvl="0">
              <a:spcAft>
                <a:spcPts val="600"/>
              </a:spcAft>
            </a:pPr>
            <a:r>
              <a:rPr lang="hu-H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Befejezheted a vizsgát, de ha a vizsgabizottság megálla­pítja szabálytalanságot, az elért eredményedet meg­sem­mi­sítheti.</a:t>
            </a:r>
          </a:p>
          <a:p>
            <a:pPr lvl="0">
              <a:spcAft>
                <a:spcPts val="600"/>
              </a:spcAft>
            </a:pPr>
            <a:r>
              <a:rPr lang="hu-H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Az igazgató a vizsga szünetében vagy a vizsga befejezése után rögtön jegyzőkönyvet készít a szabálytalanságról.</a:t>
            </a:r>
          </a:p>
          <a:p>
            <a:pPr lvl="0">
              <a:spcAft>
                <a:spcPts val="600"/>
              </a:spcAft>
            </a:pPr>
            <a:r>
              <a:rPr lang="hu-H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Ez tartalmazza többek között a Te nyilatkozatodat is, vala­mint a saját véleményedet is rávezetheted a jegyzőkönyvre.</a:t>
            </a:r>
            <a:endParaRPr lang="hu-HU" sz="1400" dirty="0"/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87ED6E70-F264-4AD4-94DA-DBC83CFE3373}"/>
              </a:ext>
            </a:extLst>
          </p:cNvPr>
          <p:cNvSpPr txBox="1">
            <a:spLocks/>
          </p:cNvSpPr>
          <p:nvPr/>
        </p:nvSpPr>
        <p:spPr>
          <a:xfrm>
            <a:off x="1531358" y="191079"/>
            <a:ext cx="10660642" cy="646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</a:pPr>
            <a:r>
              <a:rPr lang="hu-HU" sz="2000" b="1" dirty="0">
                <a:latin typeface="+mj-lt"/>
              </a:rPr>
              <a:t>KÖVETKEZMÉNYEK</a:t>
            </a: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99344D90-0EE3-4E91-A47F-A2655E4981D2}"/>
              </a:ext>
            </a:extLst>
          </p:cNvPr>
          <p:cNvSpPr/>
          <p:nvPr/>
        </p:nvSpPr>
        <p:spPr>
          <a:xfrm>
            <a:off x="0" y="381893"/>
            <a:ext cx="1342391" cy="0"/>
          </a:xfrm>
          <a:prstGeom prst="line">
            <a:avLst/>
          </a:prstGeom>
          <a:ln w="38100" cap="flat">
            <a:solidFill>
              <a:srgbClr val="428270"/>
            </a:solidFill>
            <a:prstDash val="solid"/>
            <a:headEnd type="none" w="sm" len="sm"/>
            <a:tailEnd type="oval" w="lg" len="lg"/>
          </a:ln>
        </p:spPr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1E1C032F-3596-44F4-8971-2ED6CC085560}"/>
              </a:ext>
            </a:extLst>
          </p:cNvPr>
          <p:cNvCxnSpPr>
            <a:cxnSpLocks/>
          </p:cNvCxnSpPr>
          <p:nvPr/>
        </p:nvCxnSpPr>
        <p:spPr>
          <a:xfrm>
            <a:off x="6237242" y="925184"/>
            <a:ext cx="0" cy="6188973"/>
          </a:xfrm>
          <a:prstGeom prst="line">
            <a:avLst/>
          </a:prstGeom>
          <a:ln w="38100">
            <a:solidFill>
              <a:srgbClr val="428270"/>
            </a:solidFill>
            <a:headEnd type="non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>
            <a:extLst>
              <a:ext uri="{FF2B5EF4-FFF2-40B4-BE49-F238E27FC236}">
                <a16:creationId xmlns:a16="http://schemas.microsoft.com/office/drawing/2014/main" id="{F5DF2ACE-A54C-4B7A-8E8F-85AFAF21AAF9}"/>
              </a:ext>
            </a:extLst>
          </p:cNvPr>
          <p:cNvCxnSpPr>
            <a:cxnSpLocks/>
            <a:stCxn id="57" idx="4"/>
          </p:cNvCxnSpPr>
          <p:nvPr/>
        </p:nvCxnSpPr>
        <p:spPr>
          <a:xfrm>
            <a:off x="284702" y="1557146"/>
            <a:ext cx="0" cy="3108033"/>
          </a:xfrm>
          <a:prstGeom prst="line">
            <a:avLst/>
          </a:prstGeom>
          <a:ln w="38100">
            <a:solidFill>
              <a:srgbClr val="CB7527"/>
            </a:solidFill>
            <a:headEnd type="non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Ellipszis 56">
            <a:extLst>
              <a:ext uri="{FF2B5EF4-FFF2-40B4-BE49-F238E27FC236}">
                <a16:creationId xmlns:a16="http://schemas.microsoft.com/office/drawing/2014/main" id="{6DD17E7C-579A-4500-94F8-D168507D39D6}"/>
              </a:ext>
            </a:extLst>
          </p:cNvPr>
          <p:cNvSpPr/>
          <p:nvPr/>
        </p:nvSpPr>
        <p:spPr>
          <a:xfrm>
            <a:off x="185416" y="1358575"/>
            <a:ext cx="198571" cy="198571"/>
          </a:xfrm>
          <a:prstGeom prst="ellipse">
            <a:avLst/>
          </a:prstGeom>
          <a:solidFill>
            <a:srgbClr val="CB7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Ellipszis 57">
            <a:extLst>
              <a:ext uri="{FF2B5EF4-FFF2-40B4-BE49-F238E27FC236}">
                <a16:creationId xmlns:a16="http://schemas.microsoft.com/office/drawing/2014/main" id="{1BCAB1AB-CB3B-4C0D-903B-CB081173B0FC}"/>
              </a:ext>
            </a:extLst>
          </p:cNvPr>
          <p:cNvSpPr/>
          <p:nvPr/>
        </p:nvSpPr>
        <p:spPr>
          <a:xfrm>
            <a:off x="185416" y="2490377"/>
            <a:ext cx="198571" cy="198571"/>
          </a:xfrm>
          <a:prstGeom prst="ellipse">
            <a:avLst/>
          </a:prstGeom>
          <a:solidFill>
            <a:srgbClr val="CB7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Ellipszis 58">
            <a:extLst>
              <a:ext uri="{FF2B5EF4-FFF2-40B4-BE49-F238E27FC236}">
                <a16:creationId xmlns:a16="http://schemas.microsoft.com/office/drawing/2014/main" id="{EEF165C8-3290-46D9-96AD-C4C4A2CEF25E}"/>
              </a:ext>
            </a:extLst>
          </p:cNvPr>
          <p:cNvSpPr/>
          <p:nvPr/>
        </p:nvSpPr>
        <p:spPr>
          <a:xfrm>
            <a:off x="185416" y="3745454"/>
            <a:ext cx="198571" cy="198571"/>
          </a:xfrm>
          <a:prstGeom prst="ellipse">
            <a:avLst/>
          </a:prstGeom>
          <a:solidFill>
            <a:srgbClr val="CB7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Ellipszis 61">
            <a:extLst>
              <a:ext uri="{FF2B5EF4-FFF2-40B4-BE49-F238E27FC236}">
                <a16:creationId xmlns:a16="http://schemas.microsoft.com/office/drawing/2014/main" id="{EA71E236-7D9E-4293-868B-CCF1CE8753DC}"/>
              </a:ext>
            </a:extLst>
          </p:cNvPr>
          <p:cNvSpPr/>
          <p:nvPr/>
        </p:nvSpPr>
        <p:spPr>
          <a:xfrm>
            <a:off x="6147274" y="825899"/>
            <a:ext cx="198571" cy="198571"/>
          </a:xfrm>
          <a:prstGeom prst="ellipse">
            <a:avLst/>
          </a:prstGeom>
          <a:solidFill>
            <a:srgbClr val="428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3" name="Ellipszis 62">
            <a:extLst>
              <a:ext uri="{FF2B5EF4-FFF2-40B4-BE49-F238E27FC236}">
                <a16:creationId xmlns:a16="http://schemas.microsoft.com/office/drawing/2014/main" id="{E0A3220D-1743-470C-A6B8-795959542AB0}"/>
              </a:ext>
            </a:extLst>
          </p:cNvPr>
          <p:cNvSpPr/>
          <p:nvPr/>
        </p:nvSpPr>
        <p:spPr>
          <a:xfrm>
            <a:off x="6147274" y="2643939"/>
            <a:ext cx="198571" cy="198571"/>
          </a:xfrm>
          <a:prstGeom prst="ellipse">
            <a:avLst/>
          </a:prstGeom>
          <a:solidFill>
            <a:srgbClr val="428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4" name="Ellipszis 63">
            <a:extLst>
              <a:ext uri="{FF2B5EF4-FFF2-40B4-BE49-F238E27FC236}">
                <a16:creationId xmlns:a16="http://schemas.microsoft.com/office/drawing/2014/main" id="{7E36B1B3-06D9-408D-95DE-934AA4FD7FE0}"/>
              </a:ext>
            </a:extLst>
          </p:cNvPr>
          <p:cNvSpPr/>
          <p:nvPr/>
        </p:nvSpPr>
        <p:spPr>
          <a:xfrm>
            <a:off x="6147274" y="3799901"/>
            <a:ext cx="198571" cy="198571"/>
          </a:xfrm>
          <a:prstGeom prst="ellipse">
            <a:avLst/>
          </a:prstGeom>
          <a:solidFill>
            <a:srgbClr val="428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5" name="Ellipszis 64">
            <a:extLst>
              <a:ext uri="{FF2B5EF4-FFF2-40B4-BE49-F238E27FC236}">
                <a16:creationId xmlns:a16="http://schemas.microsoft.com/office/drawing/2014/main" id="{04BA4FB5-D648-4EE2-968C-4F67844A4042}"/>
              </a:ext>
            </a:extLst>
          </p:cNvPr>
          <p:cNvSpPr/>
          <p:nvPr/>
        </p:nvSpPr>
        <p:spPr>
          <a:xfrm>
            <a:off x="6147274" y="4975912"/>
            <a:ext cx="198571" cy="198571"/>
          </a:xfrm>
          <a:prstGeom prst="ellipse">
            <a:avLst/>
          </a:prstGeom>
          <a:solidFill>
            <a:srgbClr val="428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6" name="Ellipszis 65">
            <a:extLst>
              <a:ext uri="{FF2B5EF4-FFF2-40B4-BE49-F238E27FC236}">
                <a16:creationId xmlns:a16="http://schemas.microsoft.com/office/drawing/2014/main" id="{3CEC20F8-88B2-440F-86C1-BE8AE18377B5}"/>
              </a:ext>
            </a:extLst>
          </p:cNvPr>
          <p:cNvSpPr/>
          <p:nvPr/>
        </p:nvSpPr>
        <p:spPr>
          <a:xfrm>
            <a:off x="6147274" y="6106560"/>
            <a:ext cx="198571" cy="198571"/>
          </a:xfrm>
          <a:prstGeom prst="ellipse">
            <a:avLst/>
          </a:prstGeom>
          <a:solidFill>
            <a:srgbClr val="428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9" name="Szövegdoboz 68">
            <a:extLst>
              <a:ext uri="{FF2B5EF4-FFF2-40B4-BE49-F238E27FC236}">
                <a16:creationId xmlns:a16="http://schemas.microsoft.com/office/drawing/2014/main" id="{214FA577-5035-402C-81C3-399A648340A9}"/>
              </a:ext>
            </a:extLst>
          </p:cNvPr>
          <p:cNvSpPr txBox="1"/>
          <p:nvPr/>
        </p:nvSpPr>
        <p:spPr>
          <a:xfrm>
            <a:off x="6529400" y="308308"/>
            <a:ext cx="550672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  <a:spcAft>
                <a:spcPts val="800"/>
              </a:spcAft>
            </a:pPr>
            <a:r>
              <a:rPr lang="hu-HU" sz="1800" b="1" dirty="0">
                <a:solidFill>
                  <a:srgbClr val="42827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Írásbeli/írásbeli jellegű gyakorlati </a:t>
            </a:r>
            <a:br>
              <a:rPr lang="hu-HU" sz="1800" b="1" dirty="0">
                <a:solidFill>
                  <a:srgbClr val="42827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1800" b="1" dirty="0">
                <a:solidFill>
                  <a:srgbClr val="42827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vizsgák esetében</a:t>
            </a:r>
            <a:endParaRPr lang="hu-HU" sz="1800" dirty="0">
              <a:solidFill>
                <a:srgbClr val="42827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Szövegdoboz 70">
            <a:extLst>
              <a:ext uri="{FF2B5EF4-FFF2-40B4-BE49-F238E27FC236}">
                <a16:creationId xmlns:a16="http://schemas.microsoft.com/office/drawing/2014/main" id="{0A246CAC-AD22-4CD9-B6A9-F1ADCAA87D29}"/>
              </a:ext>
            </a:extLst>
          </p:cNvPr>
          <p:cNvSpPr txBox="1"/>
          <p:nvPr/>
        </p:nvSpPr>
        <p:spPr>
          <a:xfrm>
            <a:off x="525476" y="862554"/>
            <a:ext cx="548550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1200"/>
              </a:spcBef>
              <a:spcAft>
                <a:spcPts val="600"/>
              </a:spcAft>
            </a:pPr>
            <a:r>
              <a:rPr lang="hu-HU" sz="1800" b="1" dirty="0">
                <a:solidFill>
                  <a:srgbClr val="CB752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Szóbeli/szóbeli jellegű gyakorlati</a:t>
            </a:r>
            <a:br>
              <a:rPr lang="hu-HU" sz="1800" b="1" dirty="0">
                <a:solidFill>
                  <a:srgbClr val="CB752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1800" b="1" dirty="0">
                <a:solidFill>
                  <a:srgbClr val="CB752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vizsgák esetében</a:t>
            </a:r>
            <a:endParaRPr lang="hu-HU" sz="1800" dirty="0">
              <a:solidFill>
                <a:srgbClr val="CB752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Ellipszis 72">
            <a:extLst>
              <a:ext uri="{FF2B5EF4-FFF2-40B4-BE49-F238E27FC236}">
                <a16:creationId xmlns:a16="http://schemas.microsoft.com/office/drawing/2014/main" id="{32CA8A70-D833-4ECC-9A69-1BE4475798DF}"/>
              </a:ext>
            </a:extLst>
          </p:cNvPr>
          <p:cNvSpPr/>
          <p:nvPr/>
        </p:nvSpPr>
        <p:spPr>
          <a:xfrm>
            <a:off x="185416" y="3206367"/>
            <a:ext cx="198571" cy="198571"/>
          </a:xfrm>
          <a:prstGeom prst="ellipse">
            <a:avLst/>
          </a:prstGeom>
          <a:solidFill>
            <a:srgbClr val="CB7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Ábra 1">
            <a:extLst>
              <a:ext uri="{FF2B5EF4-FFF2-40B4-BE49-F238E27FC236}">
                <a16:creationId xmlns:a16="http://schemas.microsoft.com/office/drawing/2014/main" id="{06FEE801-C0C6-4633-8C36-9C09F315427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0636239">
            <a:off x="5143597" y="462313"/>
            <a:ext cx="788567" cy="762282"/>
          </a:xfrm>
          <a:prstGeom prst="rect">
            <a:avLst/>
          </a:prstGeom>
        </p:spPr>
      </p:pic>
      <p:pic>
        <p:nvPicPr>
          <p:cNvPr id="3" name="Ábra 2">
            <a:extLst>
              <a:ext uri="{FF2B5EF4-FFF2-40B4-BE49-F238E27FC236}">
                <a16:creationId xmlns:a16="http://schemas.microsoft.com/office/drawing/2014/main" id="{046759F9-7C4C-4D41-911E-7A80C249FD7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8270323">
            <a:off x="4585677" y="4782963"/>
            <a:ext cx="576275" cy="890607"/>
          </a:xfrm>
          <a:prstGeom prst="rect">
            <a:avLst/>
          </a:prstGeom>
        </p:spPr>
      </p:pic>
      <p:pic>
        <p:nvPicPr>
          <p:cNvPr id="8" name="Ábra 7">
            <a:extLst>
              <a:ext uri="{FF2B5EF4-FFF2-40B4-BE49-F238E27FC236}">
                <a16:creationId xmlns:a16="http://schemas.microsoft.com/office/drawing/2014/main" id="{D2C1C197-EC2D-4944-B876-7BCE5C03DFE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213854">
            <a:off x="1695430" y="5697844"/>
            <a:ext cx="986527" cy="835808"/>
          </a:xfrm>
          <a:prstGeom prst="rect">
            <a:avLst/>
          </a:prstGeom>
        </p:spPr>
      </p:pic>
      <p:pic>
        <p:nvPicPr>
          <p:cNvPr id="9" name="Ábra 8">
            <a:extLst>
              <a:ext uri="{FF2B5EF4-FFF2-40B4-BE49-F238E27FC236}">
                <a16:creationId xmlns:a16="http://schemas.microsoft.com/office/drawing/2014/main" id="{A97A7FE7-C27E-4B88-8326-E680BBC13EA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683078">
            <a:off x="227866" y="4951223"/>
            <a:ext cx="982703" cy="1096404"/>
          </a:xfrm>
          <a:prstGeom prst="rect">
            <a:avLst/>
          </a:prstGeom>
        </p:spPr>
      </p:pic>
      <p:pic>
        <p:nvPicPr>
          <p:cNvPr id="11" name="Ábra 10">
            <a:extLst>
              <a:ext uri="{FF2B5EF4-FFF2-40B4-BE49-F238E27FC236}">
                <a16:creationId xmlns:a16="http://schemas.microsoft.com/office/drawing/2014/main" id="{CEEAB838-9A43-4308-B494-E887D795479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918171">
            <a:off x="5130109" y="4976813"/>
            <a:ext cx="751070" cy="936117"/>
          </a:xfrm>
          <a:prstGeom prst="rect">
            <a:avLst/>
          </a:prstGeom>
        </p:spPr>
      </p:pic>
      <p:pic>
        <p:nvPicPr>
          <p:cNvPr id="12" name="Ábra 11">
            <a:extLst>
              <a:ext uri="{FF2B5EF4-FFF2-40B4-BE49-F238E27FC236}">
                <a16:creationId xmlns:a16="http://schemas.microsoft.com/office/drawing/2014/main" id="{E6D364BF-1E16-4899-BB85-796B4765F46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20789920">
            <a:off x="2721657" y="4882915"/>
            <a:ext cx="790575" cy="476250"/>
          </a:xfrm>
          <a:prstGeom prst="rect">
            <a:avLst/>
          </a:prstGeom>
        </p:spPr>
      </p:pic>
      <p:pic>
        <p:nvPicPr>
          <p:cNvPr id="13" name="Ábra 12">
            <a:extLst>
              <a:ext uri="{FF2B5EF4-FFF2-40B4-BE49-F238E27FC236}">
                <a16:creationId xmlns:a16="http://schemas.microsoft.com/office/drawing/2014/main" id="{771A2100-EDFE-4F06-B7F3-10801E83D11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21118639">
            <a:off x="3741936" y="5739846"/>
            <a:ext cx="561975" cy="733425"/>
          </a:xfrm>
          <a:prstGeom prst="rect">
            <a:avLst/>
          </a:prstGeom>
        </p:spPr>
      </p:pic>
      <p:pic>
        <p:nvPicPr>
          <p:cNvPr id="37" name="Ábra 36">
            <a:hlinkClick r:id="rId28" action="ppaction://hlinksldjump"/>
            <a:extLst>
              <a:ext uri="{FF2B5EF4-FFF2-40B4-BE49-F238E27FC236}">
                <a16:creationId xmlns:a16="http://schemas.microsoft.com/office/drawing/2014/main" id="{49F720D2-273E-4A62-A404-E138A4AA258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676275" y="144661"/>
            <a:ext cx="474464" cy="47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14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llipszis 43">
            <a:extLst>
              <a:ext uri="{FF2B5EF4-FFF2-40B4-BE49-F238E27FC236}">
                <a16:creationId xmlns:a16="http://schemas.microsoft.com/office/drawing/2014/main" id="{583CAC30-76E8-4F4D-B4A7-623964A3CB92}"/>
              </a:ext>
            </a:extLst>
          </p:cNvPr>
          <p:cNvSpPr/>
          <p:nvPr/>
        </p:nvSpPr>
        <p:spPr>
          <a:xfrm>
            <a:off x="1241076" y="1717973"/>
            <a:ext cx="4498128" cy="4498126"/>
          </a:xfrm>
          <a:prstGeom prst="ellipse">
            <a:avLst/>
          </a:prstGeom>
          <a:solidFill>
            <a:srgbClr val="E6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Ellipszis 44">
            <a:extLst>
              <a:ext uri="{FF2B5EF4-FFF2-40B4-BE49-F238E27FC236}">
                <a16:creationId xmlns:a16="http://schemas.microsoft.com/office/drawing/2014/main" id="{949D7C32-B878-4B48-9A79-D935603932E4}"/>
              </a:ext>
            </a:extLst>
          </p:cNvPr>
          <p:cNvSpPr/>
          <p:nvPr/>
        </p:nvSpPr>
        <p:spPr>
          <a:xfrm>
            <a:off x="6597576" y="1717973"/>
            <a:ext cx="4498128" cy="4498126"/>
          </a:xfrm>
          <a:prstGeom prst="ellipse">
            <a:avLst/>
          </a:prstGeom>
          <a:solidFill>
            <a:srgbClr val="E6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B52E3699-3662-4637-B1CD-2061F7322072}"/>
              </a:ext>
            </a:extLst>
          </p:cNvPr>
          <p:cNvGrpSpPr/>
          <p:nvPr/>
        </p:nvGrpSpPr>
        <p:grpSpPr>
          <a:xfrm>
            <a:off x="772633" y="1093179"/>
            <a:ext cx="4871838" cy="4707408"/>
            <a:chOff x="772633" y="1093179"/>
            <a:chExt cx="4871838" cy="4707408"/>
          </a:xfrm>
        </p:grpSpPr>
        <p:grpSp>
          <p:nvGrpSpPr>
            <p:cNvPr id="20" name="Csoportba foglalás 19">
              <a:extLst>
                <a:ext uri="{FF2B5EF4-FFF2-40B4-BE49-F238E27FC236}">
                  <a16:creationId xmlns:a16="http://schemas.microsoft.com/office/drawing/2014/main" id="{6065537F-9399-47C1-B607-93D87B7DB2B8}"/>
                </a:ext>
              </a:extLst>
            </p:cNvPr>
            <p:cNvGrpSpPr/>
            <p:nvPr/>
          </p:nvGrpSpPr>
          <p:grpSpPr>
            <a:xfrm>
              <a:off x="772633" y="1093179"/>
              <a:ext cx="4674960" cy="764856"/>
              <a:chOff x="772633" y="1093179"/>
              <a:chExt cx="4674960" cy="764856"/>
            </a:xfrm>
          </p:grpSpPr>
          <p:grpSp>
            <p:nvGrpSpPr>
              <p:cNvPr id="18" name="Csoportba foglalás 17">
                <a:extLst>
                  <a:ext uri="{FF2B5EF4-FFF2-40B4-BE49-F238E27FC236}">
                    <a16:creationId xmlns:a16="http://schemas.microsoft.com/office/drawing/2014/main" id="{37A62A39-5459-4803-AE33-73107D12B74F}"/>
                  </a:ext>
                </a:extLst>
              </p:cNvPr>
              <p:cNvGrpSpPr/>
              <p:nvPr/>
            </p:nvGrpSpPr>
            <p:grpSpPr>
              <a:xfrm>
                <a:off x="772633" y="1093179"/>
                <a:ext cx="4674960" cy="764856"/>
                <a:chOff x="772633" y="1093179"/>
                <a:chExt cx="4674960" cy="764856"/>
              </a:xfrm>
            </p:grpSpPr>
            <p:sp>
              <p:nvSpPr>
                <p:cNvPr id="3" name="Téglalap 2">
                  <a:extLst>
                    <a:ext uri="{FF2B5EF4-FFF2-40B4-BE49-F238E27FC236}">
                      <a16:creationId xmlns:a16="http://schemas.microsoft.com/office/drawing/2014/main" id="{B6ECD57C-BABA-45AA-A04A-53178D291589}"/>
                    </a:ext>
                  </a:extLst>
                </p:cNvPr>
                <p:cNvSpPr/>
                <p:nvPr/>
              </p:nvSpPr>
              <p:spPr>
                <a:xfrm>
                  <a:off x="1229295" y="1093179"/>
                  <a:ext cx="4218298" cy="762142"/>
                </a:xfrm>
                <a:prstGeom prst="rect">
                  <a:avLst/>
                </a:prstGeom>
                <a:gradFill>
                  <a:gsLst>
                    <a:gs pos="0">
                      <a:srgbClr val="428270"/>
                    </a:gs>
                    <a:gs pos="99000">
                      <a:schemeClr val="bg1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pic>
              <p:nvPicPr>
                <p:cNvPr id="4" name="Ábra 3">
                  <a:extLst>
                    <a:ext uri="{FF2B5EF4-FFF2-40B4-BE49-F238E27FC236}">
                      <a16:creationId xmlns:a16="http://schemas.microsoft.com/office/drawing/2014/main" id="{9332B49B-7AD3-48D6-A5E3-A0209A4EDE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2633" y="1094535"/>
                  <a:ext cx="457699" cy="763500"/>
                </a:xfrm>
                <a:prstGeom prst="rect">
                  <a:avLst/>
                </a:prstGeom>
              </p:spPr>
            </p:pic>
            <p:sp>
              <p:nvSpPr>
                <p:cNvPr id="5" name="Téglalap 4">
                  <a:extLst>
                    <a:ext uri="{FF2B5EF4-FFF2-40B4-BE49-F238E27FC236}">
                      <a16:creationId xmlns:a16="http://schemas.microsoft.com/office/drawing/2014/main" id="{B373E99C-A24C-482D-94F6-5A3A215D296A}"/>
                    </a:ext>
                  </a:extLst>
                </p:cNvPr>
                <p:cNvSpPr/>
                <p:nvPr/>
              </p:nvSpPr>
              <p:spPr>
                <a:xfrm>
                  <a:off x="1328603" y="1350479"/>
                  <a:ext cx="3240000" cy="3488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2000"/>
                    </a:lnSpc>
                    <a:spcAft>
                      <a:spcPts val="1800"/>
                    </a:spcAft>
                  </a:pPr>
                  <a:r>
                    <a:rPr lang="hu-HU" b="1" dirty="0">
                      <a:solidFill>
                        <a:schemeClr val="bg1"/>
                      </a:solidFill>
                    </a:rPr>
                    <a:t>Megtekintés </a:t>
                  </a:r>
                </a:p>
              </p:txBody>
            </p:sp>
          </p:grpSp>
          <p:pic>
            <p:nvPicPr>
              <p:cNvPr id="6" name="Ábra 5">
                <a:extLst>
                  <a:ext uri="{FF2B5EF4-FFF2-40B4-BE49-F238E27FC236}">
                    <a16:creationId xmlns:a16="http://schemas.microsoft.com/office/drawing/2014/main" id="{648955EB-DC08-4DD1-A7FC-C757531206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183730" y="1268182"/>
                <a:ext cx="761207" cy="481580"/>
              </a:xfrm>
              <a:prstGeom prst="rect">
                <a:avLst/>
              </a:prstGeom>
            </p:spPr>
          </p:pic>
        </p:grpSp>
        <p:sp>
          <p:nvSpPr>
            <p:cNvPr id="14" name="Téglalap 13">
              <a:extLst>
                <a:ext uri="{FF2B5EF4-FFF2-40B4-BE49-F238E27FC236}">
                  <a16:creationId xmlns:a16="http://schemas.microsoft.com/office/drawing/2014/main" id="{EE3C1925-BA30-42DA-BDEB-6B3340F1FABA}"/>
                </a:ext>
              </a:extLst>
            </p:cNvPr>
            <p:cNvSpPr/>
            <p:nvPr/>
          </p:nvSpPr>
          <p:spPr>
            <a:xfrm>
              <a:off x="1328071" y="2030324"/>
              <a:ext cx="4316400" cy="37702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hu-HU" sz="1300" dirty="0">
                  <a:ea typeface="Calibri" panose="020F0502020204030204" pitchFamily="34" charset="0"/>
                  <a:cs typeface="Times New Roman" panose="02020603050405020304" pitchFamily="18" charset="0"/>
                </a:rPr>
                <a:t>A kijavított írásbeli dolgozatodat meg­tekintheted, és ez alapján észrevételt tehetsz, ha a javítással nem értesz egyet. A megtekintésre egy munka­nap (8 óra) áll rendelkezésre, kézzel vagy elek­tronikusan másolatot készít­hetsz a dolgozatról. </a:t>
              </a:r>
              <a:br>
                <a:rPr lang="hu-HU" sz="1300" dirty="0"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hu-HU" sz="1300" dirty="0">
                  <a:ea typeface="Calibri" panose="020F0502020204030204" pitchFamily="34" charset="0"/>
                  <a:cs typeface="Times New Roman" panose="02020603050405020304" pitchFamily="18" charset="0"/>
                </a:rPr>
                <a:t>A megtekintés helye független attól, hogy közép vagy emelt szinten vizsgáztál. Tehát, ha közép­iskolában jelentkeztél, akkor ott tudod megte­kin­teni a dolgozatot, ha kormányhivatalnál, akkor az általa megjelölt helyen. Erről az írásbeli meg­kezdése előtt tájékoztatnak majd.</a:t>
              </a:r>
            </a:p>
            <a:p>
              <a:pPr>
                <a:spcAft>
                  <a:spcPts val="600"/>
                </a:spcAft>
              </a:pPr>
              <a:r>
                <a:rPr lang="hu-HU" sz="1300" dirty="0">
                  <a:ea typeface="Calibri" panose="020F0502020204030204" pitchFamily="34" charset="0"/>
                  <a:cs typeface="Times New Roman" panose="02020603050405020304" pitchFamily="18" charset="0"/>
                </a:rPr>
                <a:t>Ha nem tudsz elmenni a megtekintés­re, akkor sza­bályos meghatalmazással más is elmehet he­lyet­ted, és másola­tot is készíthet a dolgozatról. Ha he­lyetted más sem tud részt venni a meg­tekin­tésen, akkor a tájékoztató értekezleten, a szóbeli vizsgák előtt ismerheted meg az írásbeli dolgozatod eredményét.</a:t>
              </a:r>
            </a:p>
          </p:txBody>
        </p:sp>
      </p:grpSp>
      <p:grpSp>
        <p:nvGrpSpPr>
          <p:cNvPr id="22" name="Csoportba foglalás 21">
            <a:extLst>
              <a:ext uri="{FF2B5EF4-FFF2-40B4-BE49-F238E27FC236}">
                <a16:creationId xmlns:a16="http://schemas.microsoft.com/office/drawing/2014/main" id="{57A0F206-5992-4FA7-B34E-9C8A0B84676F}"/>
              </a:ext>
            </a:extLst>
          </p:cNvPr>
          <p:cNvGrpSpPr/>
          <p:nvPr/>
        </p:nvGrpSpPr>
        <p:grpSpPr>
          <a:xfrm>
            <a:off x="6096000" y="1093179"/>
            <a:ext cx="4917923" cy="4905787"/>
            <a:chOff x="6096000" y="1093179"/>
            <a:chExt cx="4917923" cy="4905787"/>
          </a:xfrm>
        </p:grpSpPr>
        <p:grpSp>
          <p:nvGrpSpPr>
            <p:cNvPr id="19" name="Csoportba foglalás 18">
              <a:extLst>
                <a:ext uri="{FF2B5EF4-FFF2-40B4-BE49-F238E27FC236}">
                  <a16:creationId xmlns:a16="http://schemas.microsoft.com/office/drawing/2014/main" id="{384368D1-3C8C-4C3C-B518-AAE5306D8591}"/>
                </a:ext>
              </a:extLst>
            </p:cNvPr>
            <p:cNvGrpSpPr/>
            <p:nvPr/>
          </p:nvGrpSpPr>
          <p:grpSpPr>
            <a:xfrm>
              <a:off x="6096000" y="1093179"/>
              <a:ext cx="4767396" cy="882882"/>
              <a:chOff x="6096000" y="1093179"/>
              <a:chExt cx="4767396" cy="882882"/>
            </a:xfrm>
          </p:grpSpPr>
          <p:sp>
            <p:nvSpPr>
              <p:cNvPr id="12" name="Téglalap 11">
                <a:extLst>
                  <a:ext uri="{FF2B5EF4-FFF2-40B4-BE49-F238E27FC236}">
                    <a16:creationId xmlns:a16="http://schemas.microsoft.com/office/drawing/2014/main" id="{5CF24B2D-73C6-42F6-9835-DE257DB71A9C}"/>
                  </a:ext>
                </a:extLst>
              </p:cNvPr>
              <p:cNvSpPr/>
              <p:nvPr/>
            </p:nvSpPr>
            <p:spPr>
              <a:xfrm>
                <a:off x="6597599" y="1094536"/>
                <a:ext cx="4265797" cy="762142"/>
              </a:xfrm>
              <a:prstGeom prst="rect">
                <a:avLst/>
              </a:prstGeom>
              <a:gradFill>
                <a:gsLst>
                  <a:gs pos="0">
                    <a:srgbClr val="428270"/>
                  </a:gs>
                  <a:gs pos="99000">
                    <a:schemeClr val="bg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pic>
            <p:nvPicPr>
              <p:cNvPr id="13" name="Ábra 12">
                <a:extLst>
                  <a:ext uri="{FF2B5EF4-FFF2-40B4-BE49-F238E27FC236}">
                    <a16:creationId xmlns:a16="http://schemas.microsoft.com/office/drawing/2014/main" id="{A0C8ABCE-561A-4851-A4B8-074E263804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096000" y="1093179"/>
                <a:ext cx="590874" cy="762142"/>
              </a:xfrm>
              <a:prstGeom prst="rect">
                <a:avLst/>
              </a:prstGeom>
            </p:spPr>
          </p:pic>
          <p:sp>
            <p:nvSpPr>
              <p:cNvPr id="11" name="Téglalap 10">
                <a:extLst>
                  <a:ext uri="{FF2B5EF4-FFF2-40B4-BE49-F238E27FC236}">
                    <a16:creationId xmlns:a16="http://schemas.microsoft.com/office/drawing/2014/main" id="{695081CF-BBEE-4F37-8B82-90F9F53DFABC}"/>
                  </a:ext>
                </a:extLst>
              </p:cNvPr>
              <p:cNvSpPr/>
              <p:nvPr/>
            </p:nvSpPr>
            <p:spPr>
              <a:xfrm>
                <a:off x="6696211" y="1333517"/>
                <a:ext cx="3240000" cy="348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000"/>
                  </a:lnSpc>
                  <a:spcAft>
                    <a:spcPts val="1800"/>
                  </a:spcAft>
                </a:pPr>
                <a:r>
                  <a:rPr lang="hu-HU" b="1" dirty="0">
                    <a:solidFill>
                      <a:schemeClr val="bg1"/>
                    </a:solidFill>
                  </a:rPr>
                  <a:t>Észrevétel </a:t>
                </a:r>
              </a:p>
            </p:txBody>
          </p:sp>
          <p:pic>
            <p:nvPicPr>
              <p:cNvPr id="9" name="Ábra 8">
                <a:extLst>
                  <a:ext uri="{FF2B5EF4-FFF2-40B4-BE49-F238E27FC236}">
                    <a16:creationId xmlns:a16="http://schemas.microsoft.com/office/drawing/2014/main" id="{74B74186-7CE0-49D5-B12B-9AB86FE12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15757295">
                <a:off x="8311735" y="1085992"/>
                <a:ext cx="875317" cy="904821"/>
              </a:xfrm>
              <a:prstGeom prst="rect">
                <a:avLst/>
              </a:prstGeom>
            </p:spPr>
          </p:pic>
        </p:grpSp>
        <p:sp>
          <p:nvSpPr>
            <p:cNvPr id="15" name="Téglalap 14">
              <a:extLst>
                <a:ext uri="{FF2B5EF4-FFF2-40B4-BE49-F238E27FC236}">
                  <a16:creationId xmlns:a16="http://schemas.microsoft.com/office/drawing/2014/main" id="{14139111-B8E5-4882-8E2B-05BBFFDBE9FD}"/>
                </a:ext>
              </a:extLst>
            </p:cNvPr>
            <p:cNvSpPr/>
            <p:nvPr/>
          </p:nvSpPr>
          <p:spPr>
            <a:xfrm>
              <a:off x="6696211" y="2028648"/>
              <a:ext cx="4317712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hu-HU" sz="1300" dirty="0">
                  <a:ea typeface="Calibri" panose="020F0502020204030204" pitchFamily="34" charset="0"/>
                  <a:cs typeface="Times New Roman" panose="02020603050405020304" pitchFamily="18" charset="0"/>
                </a:rPr>
                <a:t>Ha a megtekintés során azt vetted észre, hogy a dolgozatodat nem a javítási-értékelési útmutató­nak meg­felelően javították, vagy a pontszámo­kat nem jól adták össze, akkor észre­vételt tehetsz. Erre a megtekintést követő munkanap végéig, vagyis 16:00 óráig van lehetőséged. Formai követelmény nincsen. Hogyha vala­milyen okból elmulasztod a határidőt, egy napon belül igazo­lási kérelemmel fordulhatsz az intézmény veze­tő­jé­hez. Arról, hogy elfogadható-e az igazo­lás, az igazgató dönt. Az észrevétel és az igazolási kérelem esetében is igaz, hogy annak az intéz­mé­nynek (közép­iskola, kormányhivatal) a veze­tő­jéhez kell benyújtanod, amelyiknél a jelent­ke­zé­sedet leadtad.</a:t>
              </a:r>
            </a:p>
            <a:p>
              <a:pPr>
                <a:spcAft>
                  <a:spcPts val="600"/>
                </a:spcAft>
              </a:pPr>
              <a:r>
                <a:rPr lang="hu-HU" sz="1300" dirty="0">
                  <a:ea typeface="Calibri" panose="020F0502020204030204" pitchFamily="34" charset="0"/>
                  <a:cs typeface="Times New Roman" panose="02020603050405020304" pitchFamily="18" charset="0"/>
                </a:rPr>
                <a:t>Érdemes tudni, hogy ha észrevételt nyújtasz be, akkor az is előfordulhat, hogy a felüljavító szak­tanár kevesebb ponttal értékeli a dolgozatodat, mint amennyit eredetileg kaptál rá.</a:t>
              </a:r>
            </a:p>
          </p:txBody>
        </p:sp>
      </p:grpSp>
      <p:sp>
        <p:nvSpPr>
          <p:cNvPr id="16" name="Cím 1">
            <a:extLst>
              <a:ext uri="{FF2B5EF4-FFF2-40B4-BE49-F238E27FC236}">
                <a16:creationId xmlns:a16="http://schemas.microsoft.com/office/drawing/2014/main" id="{2B527D51-B7CC-41D7-9E0D-97CC3783EAAC}"/>
              </a:ext>
            </a:extLst>
          </p:cNvPr>
          <p:cNvSpPr txBox="1">
            <a:spLocks/>
          </p:cNvSpPr>
          <p:nvPr/>
        </p:nvSpPr>
        <p:spPr>
          <a:xfrm>
            <a:off x="1531358" y="191079"/>
            <a:ext cx="10660642" cy="646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</a:pPr>
            <a:r>
              <a:rPr lang="hu-HU" sz="2000" b="1" dirty="0">
                <a:latin typeface="+mj-lt"/>
              </a:rPr>
              <a:t>AZ ÍRÁSBELI VIZSGA JAVÍTÁSÁNAK FELÜLBÍRÁLATA</a:t>
            </a:r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0BF90CFE-3716-4BC4-BBA0-E7F2FE16021E}"/>
              </a:ext>
            </a:extLst>
          </p:cNvPr>
          <p:cNvSpPr/>
          <p:nvPr/>
        </p:nvSpPr>
        <p:spPr>
          <a:xfrm>
            <a:off x="0" y="381893"/>
            <a:ext cx="1342391" cy="0"/>
          </a:xfrm>
          <a:prstGeom prst="line">
            <a:avLst/>
          </a:prstGeom>
          <a:ln w="38100" cap="flat">
            <a:solidFill>
              <a:srgbClr val="428270"/>
            </a:solidFill>
            <a:prstDash val="solid"/>
            <a:headEnd type="none" w="sm" len="sm"/>
            <a:tailEnd type="oval" w="lg" len="lg"/>
          </a:ln>
        </p:spPr>
      </p:sp>
      <p:pic>
        <p:nvPicPr>
          <p:cNvPr id="27" name="Ábra 26">
            <a:extLst>
              <a:ext uri="{FF2B5EF4-FFF2-40B4-BE49-F238E27FC236}">
                <a16:creationId xmlns:a16="http://schemas.microsoft.com/office/drawing/2014/main" id="{0BDD89E9-AD3A-44F8-984F-A599216F06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636239">
            <a:off x="11112869" y="3813851"/>
            <a:ext cx="788567" cy="762282"/>
          </a:xfrm>
          <a:prstGeom prst="rect">
            <a:avLst/>
          </a:prstGeom>
        </p:spPr>
      </p:pic>
      <p:pic>
        <p:nvPicPr>
          <p:cNvPr id="28" name="Ábra 27">
            <a:extLst>
              <a:ext uri="{FF2B5EF4-FFF2-40B4-BE49-F238E27FC236}">
                <a16:creationId xmlns:a16="http://schemas.microsoft.com/office/drawing/2014/main" id="{7E97CD3D-E938-4F16-BDA9-A0FE0F75B7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1371949">
            <a:off x="5419274" y="5468095"/>
            <a:ext cx="576275" cy="890607"/>
          </a:xfrm>
          <a:prstGeom prst="rect">
            <a:avLst/>
          </a:prstGeom>
        </p:spPr>
      </p:pic>
      <p:pic>
        <p:nvPicPr>
          <p:cNvPr id="29" name="Ábra 28">
            <a:extLst>
              <a:ext uri="{FF2B5EF4-FFF2-40B4-BE49-F238E27FC236}">
                <a16:creationId xmlns:a16="http://schemas.microsoft.com/office/drawing/2014/main" id="{7BE244B5-B41A-4F18-A4C2-D94896AB92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213854">
            <a:off x="10743792" y="5795747"/>
            <a:ext cx="1061625" cy="899433"/>
          </a:xfrm>
          <a:prstGeom prst="rect">
            <a:avLst/>
          </a:prstGeom>
        </p:spPr>
      </p:pic>
      <p:pic>
        <p:nvPicPr>
          <p:cNvPr id="30" name="Ábra 29">
            <a:extLst>
              <a:ext uri="{FF2B5EF4-FFF2-40B4-BE49-F238E27FC236}">
                <a16:creationId xmlns:a16="http://schemas.microsoft.com/office/drawing/2014/main" id="{DBF9D0C2-D668-47DC-AA63-160A0C7AC7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918171">
            <a:off x="4712228" y="5671185"/>
            <a:ext cx="751070" cy="936117"/>
          </a:xfrm>
          <a:prstGeom prst="rect">
            <a:avLst/>
          </a:prstGeom>
        </p:spPr>
      </p:pic>
      <p:pic>
        <p:nvPicPr>
          <p:cNvPr id="31" name="Ábra 30">
            <a:extLst>
              <a:ext uri="{FF2B5EF4-FFF2-40B4-BE49-F238E27FC236}">
                <a16:creationId xmlns:a16="http://schemas.microsoft.com/office/drawing/2014/main" id="{FC0751A9-431F-4658-A928-D52344ED476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0789920">
            <a:off x="6683614" y="6120344"/>
            <a:ext cx="966439" cy="582192"/>
          </a:xfrm>
          <a:prstGeom prst="rect">
            <a:avLst/>
          </a:prstGeom>
        </p:spPr>
      </p:pic>
      <p:pic>
        <p:nvPicPr>
          <p:cNvPr id="33" name="Ábra 32">
            <a:extLst>
              <a:ext uri="{FF2B5EF4-FFF2-40B4-BE49-F238E27FC236}">
                <a16:creationId xmlns:a16="http://schemas.microsoft.com/office/drawing/2014/main" id="{20A60377-8ED1-4D41-823F-7243FC54F40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00539" y="5244958"/>
            <a:ext cx="883561" cy="962450"/>
          </a:xfrm>
          <a:prstGeom prst="rect">
            <a:avLst/>
          </a:prstGeom>
        </p:spPr>
      </p:pic>
      <p:pic>
        <p:nvPicPr>
          <p:cNvPr id="37" name="Ábra 36">
            <a:extLst>
              <a:ext uri="{FF2B5EF4-FFF2-40B4-BE49-F238E27FC236}">
                <a16:creationId xmlns:a16="http://schemas.microsoft.com/office/drawing/2014/main" id="{0C7A70BB-F6C6-4221-9A78-1E87297404E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20698123">
            <a:off x="623426" y="3091303"/>
            <a:ext cx="457699" cy="1062516"/>
          </a:xfrm>
          <a:prstGeom prst="rect">
            <a:avLst/>
          </a:prstGeom>
        </p:spPr>
      </p:pic>
      <p:pic>
        <p:nvPicPr>
          <p:cNvPr id="39" name="Ábra 38">
            <a:extLst>
              <a:ext uri="{FF2B5EF4-FFF2-40B4-BE49-F238E27FC236}">
                <a16:creationId xmlns:a16="http://schemas.microsoft.com/office/drawing/2014/main" id="{305A8D3C-6F51-433E-8438-22E30B4FA3A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335840" y="5917976"/>
            <a:ext cx="650445" cy="688706"/>
          </a:xfrm>
          <a:prstGeom prst="rect">
            <a:avLst/>
          </a:prstGeom>
        </p:spPr>
      </p:pic>
      <p:pic>
        <p:nvPicPr>
          <p:cNvPr id="41" name="Ábra 40">
            <a:extLst>
              <a:ext uri="{FF2B5EF4-FFF2-40B4-BE49-F238E27FC236}">
                <a16:creationId xmlns:a16="http://schemas.microsoft.com/office/drawing/2014/main" id="{0B92159B-9BE0-420E-8A40-86EE205C814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710237" y="3100387"/>
            <a:ext cx="771525" cy="657225"/>
          </a:xfrm>
          <a:prstGeom prst="rect">
            <a:avLst/>
          </a:prstGeom>
        </p:spPr>
      </p:pic>
      <p:pic>
        <p:nvPicPr>
          <p:cNvPr id="43" name="Ábra 42">
            <a:extLst>
              <a:ext uri="{FF2B5EF4-FFF2-40B4-BE49-F238E27FC236}">
                <a16:creationId xmlns:a16="http://schemas.microsoft.com/office/drawing/2014/main" id="{486F5145-F350-4F2E-AD9C-355AB293D7D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211877" y="1855321"/>
            <a:ext cx="853434" cy="894729"/>
          </a:xfrm>
          <a:prstGeom prst="rect">
            <a:avLst/>
          </a:prstGeom>
        </p:spPr>
      </p:pic>
      <p:pic>
        <p:nvPicPr>
          <p:cNvPr id="47" name="Ábra 46">
            <a:extLst>
              <a:ext uri="{FF2B5EF4-FFF2-40B4-BE49-F238E27FC236}">
                <a16:creationId xmlns:a16="http://schemas.microsoft.com/office/drawing/2014/main" id="{F44D3CF0-7D1B-4052-90B1-42F44EA7834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 rot="1058666">
            <a:off x="9292363" y="5997182"/>
            <a:ext cx="681948" cy="831977"/>
          </a:xfrm>
          <a:prstGeom prst="rect">
            <a:avLst/>
          </a:prstGeom>
        </p:spPr>
      </p:pic>
      <p:pic>
        <p:nvPicPr>
          <p:cNvPr id="34" name="Ábra 33">
            <a:hlinkClick r:id="rId32" action="ppaction://hlinksldjump"/>
            <a:extLst>
              <a:ext uri="{FF2B5EF4-FFF2-40B4-BE49-F238E27FC236}">
                <a16:creationId xmlns:a16="http://schemas.microsoft.com/office/drawing/2014/main" id="{E8F1093E-141A-4F1C-B171-2DD09C96706E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76275" y="144661"/>
            <a:ext cx="474464" cy="47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60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llipszis 31">
            <a:extLst>
              <a:ext uri="{FF2B5EF4-FFF2-40B4-BE49-F238E27FC236}">
                <a16:creationId xmlns:a16="http://schemas.microsoft.com/office/drawing/2014/main" id="{9343499F-948A-4C29-8B57-DC1C5FCE48DD}"/>
              </a:ext>
            </a:extLst>
          </p:cNvPr>
          <p:cNvSpPr/>
          <p:nvPr/>
        </p:nvSpPr>
        <p:spPr>
          <a:xfrm>
            <a:off x="6747379" y="4676792"/>
            <a:ext cx="4909299" cy="4909299"/>
          </a:xfrm>
          <a:prstGeom prst="ellipse">
            <a:avLst/>
          </a:prstGeom>
          <a:solidFill>
            <a:srgbClr val="DBE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078BDFD-5BCC-4859-945C-361CBD99F286}"/>
              </a:ext>
            </a:extLst>
          </p:cNvPr>
          <p:cNvSpPr txBox="1">
            <a:spLocks/>
          </p:cNvSpPr>
          <p:nvPr/>
        </p:nvSpPr>
        <p:spPr>
          <a:xfrm>
            <a:off x="1531358" y="191079"/>
            <a:ext cx="10660642" cy="646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</a:pPr>
            <a:r>
              <a:rPr lang="hu-HU" sz="2000" b="1" dirty="0">
                <a:latin typeface="+mj-lt"/>
              </a:rPr>
              <a:t>MIT TEHETEK, HA NEM TUDTAM</a:t>
            </a:r>
            <a:br>
              <a:rPr lang="hu-HU" sz="2000" b="1" dirty="0">
                <a:latin typeface="+mj-lt"/>
              </a:rPr>
            </a:br>
            <a:r>
              <a:rPr lang="hu-HU" sz="2000" b="1" dirty="0">
                <a:latin typeface="+mj-lt"/>
              </a:rPr>
              <a:t>ELMENNI AZ ÉRETTSÉGI VIZSGÁRA?</a:t>
            </a:r>
          </a:p>
        </p:txBody>
      </p:sp>
      <p:sp>
        <p:nvSpPr>
          <p:cNvPr id="3" name="AutoShape 10">
            <a:extLst>
              <a:ext uri="{FF2B5EF4-FFF2-40B4-BE49-F238E27FC236}">
                <a16:creationId xmlns:a16="http://schemas.microsoft.com/office/drawing/2014/main" id="{C47024C6-A799-48F9-884D-EC2C380A7C7D}"/>
              </a:ext>
            </a:extLst>
          </p:cNvPr>
          <p:cNvSpPr/>
          <p:nvPr/>
        </p:nvSpPr>
        <p:spPr>
          <a:xfrm>
            <a:off x="0" y="381893"/>
            <a:ext cx="1342391" cy="0"/>
          </a:xfrm>
          <a:prstGeom prst="line">
            <a:avLst/>
          </a:prstGeom>
          <a:ln w="38100" cap="flat">
            <a:solidFill>
              <a:srgbClr val="428270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9B23F2EB-B56A-4F26-950A-FA92FCC9C37B}"/>
              </a:ext>
            </a:extLst>
          </p:cNvPr>
          <p:cNvSpPr/>
          <p:nvPr/>
        </p:nvSpPr>
        <p:spPr>
          <a:xfrm>
            <a:off x="509010" y="991439"/>
            <a:ext cx="4873737" cy="1224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400" dirty="0">
                <a:ea typeface="Calibri" panose="020F0502020204030204" pitchFamily="34" charset="0"/>
                <a:cs typeface="Times New Roman" panose="02020603050405020304" pitchFamily="18" charset="0"/>
              </a:rPr>
              <a:t>Ha </a:t>
            </a:r>
            <a:r>
              <a:rPr lang="hu-H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igazolást tudsz bemutatni </a:t>
            </a:r>
            <a:r>
              <a:rPr lang="hu-HU" sz="1400" dirty="0">
                <a:ea typeface="Calibri" panose="020F0502020204030204" pitchFamily="34" charset="0"/>
                <a:cs typeface="Times New Roman" panose="02020603050405020304" pitchFamily="18" charset="0"/>
              </a:rPr>
              <a:t>arról, hogy miért nem jelentél meg az érettségi vizsgán, vagy a vizsga során történt valami, ami miatt azt </a:t>
            </a:r>
            <a:r>
              <a:rPr lang="hu-H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saját hibádon kívül nem tudtad befejezni</a:t>
            </a:r>
            <a:r>
              <a:rPr lang="hu-HU" sz="1400" dirty="0">
                <a:ea typeface="Calibri" panose="020F0502020204030204" pitchFamily="34" charset="0"/>
                <a:cs typeface="Times New Roman" panose="02020603050405020304" pitchFamily="18" charset="0"/>
              </a:rPr>
              <a:t>, akkor pótló vizsgát tehetsz. Ennek többféle módja lehet.</a:t>
            </a:r>
          </a:p>
        </p:txBody>
      </p:sp>
      <p:grpSp>
        <p:nvGrpSpPr>
          <p:cNvPr id="31" name="Csoportba foglalás 30">
            <a:extLst>
              <a:ext uri="{FF2B5EF4-FFF2-40B4-BE49-F238E27FC236}">
                <a16:creationId xmlns:a16="http://schemas.microsoft.com/office/drawing/2014/main" id="{56C074CB-9999-487C-A085-4A16711566A1}"/>
              </a:ext>
            </a:extLst>
          </p:cNvPr>
          <p:cNvGrpSpPr/>
          <p:nvPr/>
        </p:nvGrpSpPr>
        <p:grpSpPr>
          <a:xfrm>
            <a:off x="248659" y="2317103"/>
            <a:ext cx="5688628" cy="4401047"/>
            <a:chOff x="248659" y="2228353"/>
            <a:chExt cx="5688628" cy="4401047"/>
          </a:xfrm>
        </p:grpSpPr>
        <p:pic>
          <p:nvPicPr>
            <p:cNvPr id="27" name="Ábra 26">
              <a:extLst>
                <a:ext uri="{FF2B5EF4-FFF2-40B4-BE49-F238E27FC236}">
                  <a16:creationId xmlns:a16="http://schemas.microsoft.com/office/drawing/2014/main" id="{B528F96B-23A2-48FD-9E2C-42944951D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8659" y="2656427"/>
              <a:ext cx="5688628" cy="3972973"/>
            </a:xfrm>
            <a:prstGeom prst="rect">
              <a:avLst/>
            </a:prstGeom>
          </p:spPr>
        </p:pic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id="{F142B89D-D2FA-4666-8138-C4B0333EABCA}"/>
                </a:ext>
              </a:extLst>
            </p:cNvPr>
            <p:cNvSpPr/>
            <p:nvPr/>
          </p:nvSpPr>
          <p:spPr>
            <a:xfrm>
              <a:off x="322099" y="3229020"/>
              <a:ext cx="5615187" cy="32994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6000" lvl="0" indent="-216000">
                <a:lnSpc>
                  <a:spcPct val="107000"/>
                </a:lnSpc>
                <a:spcAft>
                  <a:spcPts val="600"/>
                </a:spcAft>
                <a:buFont typeface="Symbol" panose="05050102010706020507" pitchFamily="18" charset="2"/>
                <a:buChar char=""/>
              </a:pPr>
              <a:r>
                <a:rPr lang="hu-HU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Szóbeli vizsgarésszel pótolsz: ha az adott vizsgaidő­szak­ban már nincs lehetőség az írásbeli vizsgarész letételére. Ilyenkor a szóbelin két tételt húzol (kivéve középszintű matematika és digitális kultúra) , mert ezeknél csak </a:t>
              </a:r>
              <a:br>
                <a:rPr lang="hu-HU" sz="1400" dirty="0"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hu-HU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1 szóbeli tételt kell húznod).</a:t>
              </a:r>
            </a:p>
            <a:p>
              <a:pPr marL="216000" lvl="0" indent="-216000">
                <a:lnSpc>
                  <a:spcPct val="107000"/>
                </a:lnSpc>
                <a:spcAft>
                  <a:spcPts val="600"/>
                </a:spcAft>
                <a:buFont typeface="Symbol" panose="05050102010706020507" pitchFamily="18" charset="2"/>
                <a:buChar char=""/>
              </a:pPr>
              <a:r>
                <a:rPr lang="hu-HU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Másik vizsgatárgyat választhatsz: ha abból a tárgyból, amit igazoltan nem tudtál teljesíteni, nincsen szóbeli vizsgarész. Ha az újonnan választott vizsgatárgyból már lezajlott az írásbeli, akkor ebben az esetben is szóbelivel pótolhatsz dupla tétel húzásával.</a:t>
              </a:r>
            </a:p>
            <a:p>
              <a:pPr marL="216000" lvl="0" indent="-216000">
                <a:lnSpc>
                  <a:spcPct val="107000"/>
                </a:lnSpc>
                <a:spcAft>
                  <a:spcPts val="600"/>
                </a:spcAft>
                <a:buFont typeface="Symbol" panose="05050102010706020507" pitchFamily="18" charset="2"/>
                <a:buChar char=""/>
              </a:pPr>
              <a:r>
                <a:rPr lang="hu-HU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A megkezdett vizsgán adott válaszokat értékelik, ha ezt kéred.</a:t>
              </a:r>
            </a:p>
            <a:p>
              <a:pPr marL="216000" lvl="0" indent="-216000">
                <a:lnSpc>
                  <a:spcPct val="107000"/>
                </a:lnSpc>
                <a:spcAft>
                  <a:spcPts val="600"/>
                </a:spcAft>
                <a:buFont typeface="Symbol" panose="05050102010706020507" pitchFamily="18" charset="2"/>
                <a:buChar char=""/>
              </a:pPr>
              <a:r>
                <a:rPr lang="hu-HU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Másik vizsgaidőszakban jelentkezel a pótló vizsgára.</a:t>
              </a:r>
            </a:p>
          </p:txBody>
        </p:sp>
        <p:grpSp>
          <p:nvGrpSpPr>
            <p:cNvPr id="17" name="Csoportba foglalás 16">
              <a:extLst>
                <a:ext uri="{FF2B5EF4-FFF2-40B4-BE49-F238E27FC236}">
                  <a16:creationId xmlns:a16="http://schemas.microsoft.com/office/drawing/2014/main" id="{ECEE1C4C-8697-47B7-9152-7E0715E22A61}"/>
                </a:ext>
              </a:extLst>
            </p:cNvPr>
            <p:cNvGrpSpPr/>
            <p:nvPr/>
          </p:nvGrpSpPr>
          <p:grpSpPr>
            <a:xfrm>
              <a:off x="1203052" y="2228353"/>
              <a:ext cx="3613040" cy="887188"/>
              <a:chOff x="6595831" y="4086915"/>
              <a:chExt cx="3613040" cy="887188"/>
            </a:xfrm>
          </p:grpSpPr>
          <p:pic>
            <p:nvPicPr>
              <p:cNvPr id="16" name="Ábra 15">
                <a:extLst>
                  <a:ext uri="{FF2B5EF4-FFF2-40B4-BE49-F238E27FC236}">
                    <a16:creationId xmlns:a16="http://schemas.microsoft.com/office/drawing/2014/main" id="{CF177AF0-5CCE-4B62-BC05-C4161BF0DD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595831" y="4086915"/>
                <a:ext cx="3613040" cy="887188"/>
              </a:xfrm>
              <a:prstGeom prst="rect">
                <a:avLst/>
              </a:prstGeom>
            </p:spPr>
          </p:pic>
          <p:sp>
            <p:nvSpPr>
              <p:cNvPr id="15" name="Téglalap 14">
                <a:extLst>
                  <a:ext uri="{FF2B5EF4-FFF2-40B4-BE49-F238E27FC236}">
                    <a16:creationId xmlns:a16="http://schemas.microsoft.com/office/drawing/2014/main" id="{9A073D21-B119-491F-9272-E37743F58F58}"/>
                  </a:ext>
                </a:extLst>
              </p:cNvPr>
              <p:cNvSpPr/>
              <p:nvPr/>
            </p:nvSpPr>
            <p:spPr>
              <a:xfrm>
                <a:off x="6728656" y="4220037"/>
                <a:ext cx="3347390" cy="658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u-HU" b="1" dirty="0">
                    <a:solidFill>
                      <a:schemeClr val="bg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Írásbeli/írásbeli jellegű</a:t>
                </a:r>
                <a:br>
                  <a:rPr lang="hu-HU" b="1" dirty="0">
                    <a:solidFill>
                      <a:schemeClr val="bg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hu-HU" b="1" dirty="0">
                    <a:solidFill>
                      <a:schemeClr val="bg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gyakorlati vizsga</a:t>
                </a:r>
              </a:p>
            </p:txBody>
          </p:sp>
        </p:grpSp>
      </p:grpSp>
      <p:grpSp>
        <p:nvGrpSpPr>
          <p:cNvPr id="30" name="Csoportba foglalás 29">
            <a:extLst>
              <a:ext uri="{FF2B5EF4-FFF2-40B4-BE49-F238E27FC236}">
                <a16:creationId xmlns:a16="http://schemas.microsoft.com/office/drawing/2014/main" id="{03F69FEB-CA1D-4645-81CE-1D2B7C970707}"/>
              </a:ext>
            </a:extLst>
          </p:cNvPr>
          <p:cNvGrpSpPr/>
          <p:nvPr/>
        </p:nvGrpSpPr>
        <p:grpSpPr>
          <a:xfrm>
            <a:off x="6289620" y="773499"/>
            <a:ext cx="5653721" cy="3688114"/>
            <a:chOff x="6245499" y="831346"/>
            <a:chExt cx="5653721" cy="3688114"/>
          </a:xfrm>
        </p:grpSpPr>
        <p:pic>
          <p:nvPicPr>
            <p:cNvPr id="28" name="Ábra 27">
              <a:extLst>
                <a:ext uri="{FF2B5EF4-FFF2-40B4-BE49-F238E27FC236}">
                  <a16:creationId xmlns:a16="http://schemas.microsoft.com/office/drawing/2014/main" id="{69155F1B-7570-4C6F-8DA2-E1D72DFED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45499" y="1259657"/>
              <a:ext cx="5653721" cy="3259803"/>
            </a:xfrm>
            <a:prstGeom prst="rect">
              <a:avLst/>
            </a:prstGeom>
          </p:spPr>
        </p:pic>
        <p:sp>
          <p:nvSpPr>
            <p:cNvPr id="6" name="Téglalap 5">
              <a:extLst>
                <a:ext uri="{FF2B5EF4-FFF2-40B4-BE49-F238E27FC236}">
                  <a16:creationId xmlns:a16="http://schemas.microsoft.com/office/drawing/2014/main" id="{04ED2963-837F-4186-A0CA-C9A8B11AF382}"/>
                </a:ext>
              </a:extLst>
            </p:cNvPr>
            <p:cNvSpPr/>
            <p:nvPr/>
          </p:nvSpPr>
          <p:spPr>
            <a:xfrm>
              <a:off x="6335841" y="1785204"/>
              <a:ext cx="5519288" cy="2582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6000" lvl="0" indent="-216000">
                <a:lnSpc>
                  <a:spcPct val="107000"/>
                </a:lnSpc>
                <a:buFont typeface="Symbol" panose="05050102010706020507" pitchFamily="18" charset="2"/>
                <a:buChar char=""/>
              </a:pPr>
              <a:r>
                <a:rPr lang="hu-HU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A vizsga napján pótolsz</a:t>
              </a:r>
            </a:p>
            <a:p>
              <a:pPr marL="216000" lvl="0" indent="-216000">
                <a:lnSpc>
                  <a:spcPct val="107000"/>
                </a:lnSpc>
                <a:buFont typeface="Symbol" panose="05050102010706020507" pitchFamily="18" charset="2"/>
                <a:buChar char=""/>
              </a:pPr>
              <a:r>
                <a:rPr lang="hu-HU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Másik szóbeli vizsganapon</a:t>
              </a:r>
            </a:p>
            <a:p>
              <a:pPr marL="216000" lvl="0" indent="-216000">
                <a:lnSpc>
                  <a:spcPct val="107000"/>
                </a:lnSpc>
                <a:spcAft>
                  <a:spcPts val="800"/>
                </a:spcAft>
                <a:buFont typeface="Symbol" panose="05050102010706020507" pitchFamily="18" charset="2"/>
                <a:buChar char=""/>
              </a:pPr>
              <a:r>
                <a:rPr lang="hu-HU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Másik vizsgaidőszakban teszel pótló vizsgát</a:t>
              </a:r>
            </a:p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hu-HU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Fontos, hogy a kérelmeddel minden esetben a jelentkezést fogadó intézmény vezetőjéhez kell fordulnod, a benyújtott igazolásaid alapján ő fog dönteni ennek elbírálásáról.</a:t>
              </a:r>
            </a:p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hu-HU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Ha </a:t>
              </a:r>
              <a:r>
                <a:rPr lang="hu-HU" sz="14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gyakorlati vizsgát </a:t>
              </a:r>
              <a:r>
                <a:rPr lang="hu-HU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szóbeli vizsgarésszel pótolsz, </a:t>
              </a:r>
              <a:br>
                <a:rPr lang="hu-HU" sz="1400" dirty="0"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hu-HU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akkor a felsőoktatási felvételi eljárás során nem számítható érettségi pont az érettségi vizsga százalékos eredményéből.</a:t>
              </a:r>
              <a:endParaRPr lang="hu-HU" sz="1400" dirty="0"/>
            </a:p>
          </p:txBody>
        </p:sp>
        <p:grpSp>
          <p:nvGrpSpPr>
            <p:cNvPr id="19" name="Csoportba foglalás 18">
              <a:extLst>
                <a:ext uri="{FF2B5EF4-FFF2-40B4-BE49-F238E27FC236}">
                  <a16:creationId xmlns:a16="http://schemas.microsoft.com/office/drawing/2014/main" id="{DCC7BAB8-EC32-4557-9C0C-68F3206A4B95}"/>
                </a:ext>
              </a:extLst>
            </p:cNvPr>
            <p:cNvGrpSpPr/>
            <p:nvPr/>
          </p:nvGrpSpPr>
          <p:grpSpPr>
            <a:xfrm>
              <a:off x="7288965" y="831346"/>
              <a:ext cx="3613040" cy="887188"/>
              <a:chOff x="6595831" y="4086915"/>
              <a:chExt cx="3613040" cy="887188"/>
            </a:xfrm>
          </p:grpSpPr>
          <p:pic>
            <p:nvPicPr>
              <p:cNvPr id="20" name="Ábra 19">
                <a:extLst>
                  <a:ext uri="{FF2B5EF4-FFF2-40B4-BE49-F238E27FC236}">
                    <a16:creationId xmlns:a16="http://schemas.microsoft.com/office/drawing/2014/main" id="{6751D967-3525-444A-BDBB-AE5551C607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595831" y="4086915"/>
                <a:ext cx="3613040" cy="887188"/>
              </a:xfrm>
              <a:prstGeom prst="rect">
                <a:avLst/>
              </a:prstGeom>
            </p:spPr>
          </p:pic>
          <p:sp>
            <p:nvSpPr>
              <p:cNvPr id="21" name="Téglalap 20">
                <a:extLst>
                  <a:ext uri="{FF2B5EF4-FFF2-40B4-BE49-F238E27FC236}">
                    <a16:creationId xmlns:a16="http://schemas.microsoft.com/office/drawing/2014/main" id="{086B0D30-A070-473F-B0F3-D37FB87A31C9}"/>
                  </a:ext>
                </a:extLst>
              </p:cNvPr>
              <p:cNvSpPr/>
              <p:nvPr/>
            </p:nvSpPr>
            <p:spPr>
              <a:xfrm>
                <a:off x="6829644" y="4220037"/>
                <a:ext cx="3145413" cy="658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u-HU" b="1" dirty="0">
                    <a:solidFill>
                      <a:schemeClr val="bg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Szóbeli/szóbeli jellegű</a:t>
                </a:r>
                <a:br>
                  <a:rPr lang="hu-HU" b="1" dirty="0">
                    <a:solidFill>
                      <a:schemeClr val="bg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hu-HU" b="1" dirty="0">
                    <a:solidFill>
                      <a:schemeClr val="bg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gyakorlati vizsga</a:t>
                </a:r>
              </a:p>
            </p:txBody>
          </p:sp>
        </p:grpSp>
      </p:grpSp>
      <p:sp>
        <p:nvSpPr>
          <p:cNvPr id="29" name="Téglalap 28">
            <a:extLst>
              <a:ext uri="{FF2B5EF4-FFF2-40B4-BE49-F238E27FC236}">
                <a16:creationId xmlns:a16="http://schemas.microsoft.com/office/drawing/2014/main" id="{2F0040A0-F457-425C-B3B3-A1C3F3A1A081}"/>
              </a:ext>
            </a:extLst>
          </p:cNvPr>
          <p:cNvSpPr/>
          <p:nvPr/>
        </p:nvSpPr>
        <p:spPr>
          <a:xfrm>
            <a:off x="6533020" y="4922974"/>
            <a:ext cx="53662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Ha késve érkezel az ÍRÁSBELI érettségi vizsgára, akkor a feladatlapok kiosztását követően már nem léphetsz be a terembe. Ebben az esetben nem kezdheted meg az írásbeli vizsgát.</a:t>
            </a:r>
          </a:p>
        </p:txBody>
      </p:sp>
      <p:pic>
        <p:nvPicPr>
          <p:cNvPr id="23" name="Ábra 22">
            <a:hlinkClick r:id="rId10" action="ppaction://hlinksldjump"/>
            <a:extLst>
              <a:ext uri="{FF2B5EF4-FFF2-40B4-BE49-F238E27FC236}">
                <a16:creationId xmlns:a16="http://schemas.microsoft.com/office/drawing/2014/main" id="{2B0F7C0E-63EA-4044-9727-79727778B0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6275" y="144661"/>
            <a:ext cx="474464" cy="47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91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776C161-2E57-4E74-ABA2-0C00CB6D0F17}"/>
              </a:ext>
            </a:extLst>
          </p:cNvPr>
          <p:cNvSpPr txBox="1">
            <a:spLocks/>
          </p:cNvSpPr>
          <p:nvPr/>
        </p:nvSpPr>
        <p:spPr>
          <a:xfrm>
            <a:off x="1531358" y="191079"/>
            <a:ext cx="10660642" cy="646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</a:pPr>
            <a:r>
              <a:rPr lang="hu-HU" sz="2000" b="1" dirty="0">
                <a:latin typeface="+mj-lt"/>
              </a:rPr>
              <a:t>AZ ÉRETTSÉGI VIZSGÁK UTÁN</a:t>
            </a:r>
          </a:p>
        </p:txBody>
      </p:sp>
      <p:sp>
        <p:nvSpPr>
          <p:cNvPr id="3" name="AutoShape 10">
            <a:extLst>
              <a:ext uri="{FF2B5EF4-FFF2-40B4-BE49-F238E27FC236}">
                <a16:creationId xmlns:a16="http://schemas.microsoft.com/office/drawing/2014/main" id="{D41208F4-9F21-4E6B-8363-12B0F11DF173}"/>
              </a:ext>
            </a:extLst>
          </p:cNvPr>
          <p:cNvSpPr/>
          <p:nvPr/>
        </p:nvSpPr>
        <p:spPr>
          <a:xfrm>
            <a:off x="0" y="381893"/>
            <a:ext cx="1342391" cy="0"/>
          </a:xfrm>
          <a:prstGeom prst="line">
            <a:avLst/>
          </a:prstGeom>
          <a:ln w="38100" cap="flat">
            <a:solidFill>
              <a:srgbClr val="428270"/>
            </a:solidFill>
            <a:prstDash val="solid"/>
            <a:headEnd type="none" w="sm" len="sm"/>
            <a:tailEnd type="oval" w="lg" len="lg"/>
          </a:ln>
        </p:spPr>
      </p:sp>
      <p:grpSp>
        <p:nvGrpSpPr>
          <p:cNvPr id="26" name="Csoportba foglalás 25">
            <a:extLst>
              <a:ext uri="{FF2B5EF4-FFF2-40B4-BE49-F238E27FC236}">
                <a16:creationId xmlns:a16="http://schemas.microsoft.com/office/drawing/2014/main" id="{5287A5B7-DC30-4537-B2A6-1FBD86B4D23F}"/>
              </a:ext>
            </a:extLst>
          </p:cNvPr>
          <p:cNvGrpSpPr/>
          <p:nvPr/>
        </p:nvGrpSpPr>
        <p:grpSpPr>
          <a:xfrm>
            <a:off x="6705559" y="653285"/>
            <a:ext cx="4503033" cy="3405637"/>
            <a:chOff x="6749779" y="1010606"/>
            <a:chExt cx="4503033" cy="3405637"/>
          </a:xfrm>
        </p:grpSpPr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7744585A-2736-4755-927E-55678D3F76B3}"/>
                </a:ext>
              </a:extLst>
            </p:cNvPr>
            <p:cNvSpPr/>
            <p:nvPr/>
          </p:nvSpPr>
          <p:spPr>
            <a:xfrm>
              <a:off x="7298477" y="1010606"/>
              <a:ext cx="3405637" cy="3405637"/>
            </a:xfrm>
            <a:prstGeom prst="ellipse">
              <a:avLst/>
            </a:prstGeom>
            <a:solidFill>
              <a:srgbClr val="F7E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Téglalap 3">
              <a:extLst>
                <a:ext uri="{FF2B5EF4-FFF2-40B4-BE49-F238E27FC236}">
                  <a16:creationId xmlns:a16="http://schemas.microsoft.com/office/drawing/2014/main" id="{34114171-342C-405A-B9E2-52174E80C55E}"/>
                </a:ext>
              </a:extLst>
            </p:cNvPr>
            <p:cNvSpPr/>
            <p:nvPr/>
          </p:nvSpPr>
          <p:spPr>
            <a:xfrm>
              <a:off x="6749779" y="1331378"/>
              <a:ext cx="4503033" cy="27102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hu-HU" sz="14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Az érettségi vizsga eredményéről kiállított dokumentumokat az eredményhirdető értekezleten kapod meg. Ennek időpontját </a:t>
              </a:r>
              <a:br>
                <a:rPr lang="hu-HU" sz="1400" b="1" dirty="0"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hu-HU" sz="14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és helyét a vizsgabehívód tartalmazza.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hu-HU" sz="14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Ha személyesen nem tudsz részt venni </a:t>
              </a:r>
              <a:br>
                <a:rPr lang="hu-HU" sz="1400" b="1" dirty="0"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hu-HU" sz="14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az értekezleten, akkor meghatalmazással </a:t>
              </a:r>
              <a:br>
                <a:rPr lang="hu-HU" sz="1400" b="1" dirty="0"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hu-HU" sz="14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más is átveheti helyetted a doku­men­tumot. Ennek hiányában egyeztethetsz időpontot átvételre azzal az intézménnyel (iskola vagy kormányhivatal), ahová leadtad a jelentkezésedet.</a:t>
              </a:r>
            </a:p>
          </p:txBody>
        </p:sp>
      </p:grpSp>
      <p:graphicFrame>
        <p:nvGraphicFramePr>
          <p:cNvPr id="13" name="Táblázat 2">
            <a:extLst>
              <a:ext uri="{FF2B5EF4-FFF2-40B4-BE49-F238E27FC236}">
                <a16:creationId xmlns:a16="http://schemas.microsoft.com/office/drawing/2014/main" id="{ECF0B743-3FF6-4C77-8C38-DB55722B3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792398"/>
              </p:ext>
            </p:extLst>
          </p:nvPr>
        </p:nvGraphicFramePr>
        <p:xfrm>
          <a:off x="6763848" y="4758150"/>
          <a:ext cx="4613978" cy="141925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75018">
                  <a:extLst>
                    <a:ext uri="{9D8B030D-6E8A-4147-A177-3AD203B41FA5}">
                      <a16:colId xmlns:a16="http://schemas.microsoft.com/office/drawing/2014/main" val="1663562973"/>
                    </a:ext>
                  </a:extLst>
                </a:gridCol>
                <a:gridCol w="1838960">
                  <a:extLst>
                    <a:ext uri="{9D8B030D-6E8A-4147-A177-3AD203B41FA5}">
                      <a16:colId xmlns:a16="http://schemas.microsoft.com/office/drawing/2014/main" val="2926571570"/>
                    </a:ext>
                  </a:extLst>
                </a:gridCol>
              </a:tblGrid>
              <a:tr h="504859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Itt jelentkeztem, ide is kell benyújtanom fellebbezésemet</a:t>
                      </a:r>
                    </a:p>
                  </a:txBody>
                  <a:tcPr anchor="ctr">
                    <a:solidFill>
                      <a:srgbClr val="4282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Ide kell címeznem</a:t>
                      </a:r>
                    </a:p>
                  </a:txBody>
                  <a:tcPr anchor="ctr">
                    <a:solidFill>
                      <a:srgbClr val="428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727213"/>
                  </a:ext>
                </a:extLst>
              </a:tr>
              <a:tr h="251319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Középiskola</a:t>
                      </a:r>
                    </a:p>
                  </a:txBody>
                  <a:tcPr anchor="ctr">
                    <a:solidFill>
                      <a:srgbClr val="EEF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/>
                        <a:t>Területileg illetékes kormányhivatal</a:t>
                      </a:r>
                    </a:p>
                  </a:txBody>
                  <a:tcPr anchor="ctr">
                    <a:solidFill>
                      <a:srgbClr val="EEF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394479"/>
                  </a:ext>
                </a:extLst>
              </a:tr>
              <a:tr h="251319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Területileg illetékes </a:t>
                      </a:r>
                      <a:br>
                        <a:rPr lang="hu-HU" sz="1200" dirty="0"/>
                      </a:br>
                      <a:r>
                        <a:rPr lang="hu-HU" sz="1200" dirty="0"/>
                        <a:t>kormányhivatal</a:t>
                      </a:r>
                    </a:p>
                  </a:txBody>
                  <a:tcPr anchor="ctr">
                    <a:solidFill>
                      <a:srgbClr val="D0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Oktatási Hivatal</a:t>
                      </a:r>
                    </a:p>
                  </a:txBody>
                  <a:tcPr anchor="ctr">
                    <a:solidFill>
                      <a:srgbClr val="D0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597001"/>
                  </a:ext>
                </a:extLst>
              </a:tr>
            </a:tbl>
          </a:graphicData>
        </a:graphic>
      </p:graphicFrame>
      <p:grpSp>
        <p:nvGrpSpPr>
          <p:cNvPr id="38" name="Csoportba foglalás 37">
            <a:extLst>
              <a:ext uri="{FF2B5EF4-FFF2-40B4-BE49-F238E27FC236}">
                <a16:creationId xmlns:a16="http://schemas.microsoft.com/office/drawing/2014/main" id="{45FEE2B0-E634-45A3-99FF-31878E4B25AC}"/>
              </a:ext>
            </a:extLst>
          </p:cNvPr>
          <p:cNvGrpSpPr/>
          <p:nvPr/>
        </p:nvGrpSpPr>
        <p:grpSpPr>
          <a:xfrm>
            <a:off x="4830106" y="4870228"/>
            <a:ext cx="1685964" cy="1685961"/>
            <a:chOff x="4830106" y="4870228"/>
            <a:chExt cx="1685964" cy="1685961"/>
          </a:xfrm>
        </p:grpSpPr>
        <p:pic>
          <p:nvPicPr>
            <p:cNvPr id="15" name="Ábra 14">
              <a:extLst>
                <a:ext uri="{FF2B5EF4-FFF2-40B4-BE49-F238E27FC236}">
                  <a16:creationId xmlns:a16="http://schemas.microsoft.com/office/drawing/2014/main" id="{B10CF3CB-8C05-4A19-9355-697D69268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7933133">
              <a:off x="4830107" y="4870227"/>
              <a:ext cx="1685961" cy="1685964"/>
            </a:xfrm>
            <a:prstGeom prst="rect">
              <a:avLst/>
            </a:prstGeom>
          </p:spPr>
        </p:pic>
        <p:grpSp>
          <p:nvGrpSpPr>
            <p:cNvPr id="16" name="Csoportba foglalás 15">
              <a:extLst>
                <a:ext uri="{FF2B5EF4-FFF2-40B4-BE49-F238E27FC236}">
                  <a16:creationId xmlns:a16="http://schemas.microsoft.com/office/drawing/2014/main" id="{BD9BEB21-1697-435B-A4A3-9A24E8CF6ED6}"/>
                </a:ext>
              </a:extLst>
            </p:cNvPr>
            <p:cNvGrpSpPr/>
            <p:nvPr/>
          </p:nvGrpSpPr>
          <p:grpSpPr>
            <a:xfrm>
              <a:off x="5106085" y="5136047"/>
              <a:ext cx="1154324" cy="1154324"/>
              <a:chOff x="11304990" y="234540"/>
              <a:chExt cx="729530" cy="729530"/>
            </a:xfrm>
          </p:grpSpPr>
          <p:pic>
            <p:nvPicPr>
              <p:cNvPr id="17" name="Kép 16">
                <a:extLst>
                  <a:ext uri="{FF2B5EF4-FFF2-40B4-BE49-F238E27FC236}">
                    <a16:creationId xmlns:a16="http://schemas.microsoft.com/office/drawing/2014/main" id="{CB933D4E-0B5A-4893-B043-F080B12FF3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04990" y="234540"/>
                <a:ext cx="729530" cy="729530"/>
              </a:xfrm>
              <a:prstGeom prst="rect">
                <a:avLst/>
              </a:prstGeom>
            </p:spPr>
          </p:pic>
          <p:sp>
            <p:nvSpPr>
              <p:cNvPr id="18" name="Téglalap 17">
                <a:extLst>
                  <a:ext uri="{FF2B5EF4-FFF2-40B4-BE49-F238E27FC236}">
                    <a16:creationId xmlns:a16="http://schemas.microsoft.com/office/drawing/2014/main" id="{FFFFE0CC-5C59-463F-94C1-509DEEF322F0}"/>
                  </a:ext>
                </a:extLst>
              </p:cNvPr>
              <p:cNvSpPr/>
              <p:nvPr/>
            </p:nvSpPr>
            <p:spPr>
              <a:xfrm>
                <a:off x="11605358" y="525780"/>
                <a:ext cx="126902" cy="1447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B15D7F59-C458-41DA-B786-F3611518B81E}"/>
              </a:ext>
            </a:extLst>
          </p:cNvPr>
          <p:cNvSpPr txBox="1"/>
          <p:nvPr/>
        </p:nvSpPr>
        <p:spPr>
          <a:xfrm>
            <a:off x="1022230" y="5878905"/>
            <a:ext cx="48810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400" b="1" dirty="0"/>
              <a:t>A fellebbezésről </a:t>
            </a:r>
            <a:r>
              <a:rPr lang="hu-HU" sz="1400" b="1" dirty="0">
                <a:solidFill>
                  <a:srgbClr val="42827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itt tájékozódhatsz</a:t>
            </a:r>
            <a:endParaRPr lang="hu-HU" sz="1400" dirty="0">
              <a:solidFill>
                <a:srgbClr val="428270"/>
              </a:solidFill>
            </a:endParaRPr>
          </a:p>
        </p:txBody>
      </p: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63FF6AF0-1D31-4401-BCD8-56317DAED434}"/>
              </a:ext>
            </a:extLst>
          </p:cNvPr>
          <p:cNvGrpSpPr/>
          <p:nvPr/>
        </p:nvGrpSpPr>
        <p:grpSpPr>
          <a:xfrm>
            <a:off x="142478" y="653285"/>
            <a:ext cx="2578315" cy="1781017"/>
            <a:chOff x="4846067" y="1311584"/>
            <a:chExt cx="2578315" cy="1781017"/>
          </a:xfrm>
        </p:grpSpPr>
        <p:sp>
          <p:nvSpPr>
            <p:cNvPr id="23" name="Ellipszis 22">
              <a:extLst>
                <a:ext uri="{FF2B5EF4-FFF2-40B4-BE49-F238E27FC236}">
                  <a16:creationId xmlns:a16="http://schemas.microsoft.com/office/drawing/2014/main" id="{EDBA43E6-FE80-4E4A-9AFF-DFC1586D764D}"/>
                </a:ext>
              </a:extLst>
            </p:cNvPr>
            <p:cNvSpPr/>
            <p:nvPr/>
          </p:nvSpPr>
          <p:spPr>
            <a:xfrm>
              <a:off x="4846067" y="1311584"/>
              <a:ext cx="1781017" cy="1781017"/>
            </a:xfrm>
            <a:prstGeom prst="ellipse">
              <a:avLst/>
            </a:prstGeom>
            <a:solidFill>
              <a:srgbClr val="DBE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Téglalap 9">
              <a:extLst>
                <a:ext uri="{FF2B5EF4-FFF2-40B4-BE49-F238E27FC236}">
                  <a16:creationId xmlns:a16="http://schemas.microsoft.com/office/drawing/2014/main" id="{7EEDA3C4-A3FF-4BED-A3C0-99BB35A90915}"/>
                </a:ext>
              </a:extLst>
            </p:cNvPr>
            <p:cNvSpPr/>
            <p:nvPr/>
          </p:nvSpPr>
          <p:spPr>
            <a:xfrm>
              <a:off x="5686997" y="2321704"/>
              <a:ext cx="1737385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1800"/>
                </a:spcAft>
              </a:pPr>
              <a:r>
                <a:rPr lang="hu-HU" b="1" dirty="0"/>
                <a:t>Fellebbezés </a:t>
              </a:r>
            </a:p>
          </p:txBody>
        </p:sp>
        <p:pic>
          <p:nvPicPr>
            <p:cNvPr id="21" name="Ábra 20">
              <a:extLst>
                <a:ext uri="{FF2B5EF4-FFF2-40B4-BE49-F238E27FC236}">
                  <a16:creationId xmlns:a16="http://schemas.microsoft.com/office/drawing/2014/main" id="{DAA27C55-2F3F-4922-9329-54A61EE88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212691" y="1548909"/>
              <a:ext cx="856829" cy="907231"/>
            </a:xfrm>
            <a:prstGeom prst="rect">
              <a:avLst/>
            </a:prstGeom>
          </p:spPr>
        </p:pic>
      </p:grpSp>
      <p:sp>
        <p:nvSpPr>
          <p:cNvPr id="19" name="Téglalap 18">
            <a:extLst>
              <a:ext uri="{FF2B5EF4-FFF2-40B4-BE49-F238E27FC236}">
                <a16:creationId xmlns:a16="http://schemas.microsoft.com/office/drawing/2014/main" id="{F827BA2A-60A6-4EDE-A05B-8D124AEF0AB0}"/>
              </a:ext>
            </a:extLst>
          </p:cNvPr>
          <p:cNvSpPr/>
          <p:nvPr/>
        </p:nvSpPr>
        <p:spPr>
          <a:xfrm>
            <a:off x="1006357" y="2058827"/>
            <a:ext cx="509444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1300" dirty="0">
                <a:ea typeface="Calibri" panose="020F0502020204030204" pitchFamily="34" charset="0"/>
                <a:cs typeface="Times New Roman" panose="02020603050405020304" pitchFamily="18" charset="0"/>
              </a:rPr>
              <a:t>A szóbeli vizsgák után, az eredmény­hirdetést követően fellebbezést nyújt­hatsz be a vizsgabizottság döntése ellen, ha nem értesz azzal egyet. Erre 5 nap áll rendelkezésedre az érettségi vizsga eredményének kihirdetésétől számítva. Fellebbezést csak jogsza­bály­sértésre hivatkozva lehet benyúj­tani, formai követelménye azonban nincsen, és illetéket sem kell fizetni. A fellebbezést mindig annak az intéz­ménynek az igazgatójához kell be­nyújtanod, ahol jelentkeztél, címezni azonban másnak kell.</a:t>
            </a:r>
          </a:p>
          <a:p>
            <a:pPr>
              <a:spcAft>
                <a:spcPts val="600"/>
              </a:spcAft>
            </a:pPr>
            <a:r>
              <a:rPr lang="hu-HU" sz="1300" b="1" dirty="0">
                <a:cs typeface="Times New Roman" panose="02020603050405020304" pitchFamily="18" charset="0"/>
              </a:rPr>
              <a:t>Fontos! Ha a szóbeli vizsgán nem történt jogszabálysértés, a szóbeli vizsga eredményét felülvizsgálni nem lehet. A szóbeli vizsgán a tantárgyi bizottság vagy a vizsga­bizottság által megállapított pont­számot el kell fogadnod.</a:t>
            </a:r>
          </a:p>
          <a:p>
            <a:pPr>
              <a:spcAft>
                <a:spcPts val="600"/>
              </a:spcAft>
            </a:pPr>
            <a:r>
              <a:rPr lang="hu-HU" sz="1300" dirty="0">
                <a:ea typeface="Calibri" panose="020F0502020204030204" pitchFamily="34" charset="0"/>
                <a:cs typeface="Times New Roman" panose="02020603050405020304" pitchFamily="18" charset="0"/>
              </a:rPr>
              <a:t>A címzett 3 munkanapon belül döntést hoz, </a:t>
            </a:r>
            <a:br>
              <a:rPr lang="hu-HU" sz="13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1300" dirty="0">
                <a:ea typeface="Calibri" panose="020F0502020204030204" pitchFamily="34" charset="0"/>
                <a:cs typeface="Times New Roman" panose="02020603050405020304" pitchFamily="18" charset="0"/>
              </a:rPr>
              <a:t>és értesíti a jelentkezést fogadó intézet </a:t>
            </a:r>
            <a:br>
              <a:rPr lang="hu-HU" sz="13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1300" dirty="0">
                <a:ea typeface="Calibri" panose="020F0502020204030204" pitchFamily="34" charset="0"/>
                <a:cs typeface="Times New Roman" panose="02020603050405020304" pitchFamily="18" charset="0"/>
              </a:rPr>
              <a:t>vezetőjét, aki értesít téged vagy szülődet.</a:t>
            </a:r>
          </a:p>
        </p:txBody>
      </p:sp>
      <p:pic>
        <p:nvPicPr>
          <p:cNvPr id="28" name="Ábra 27">
            <a:extLst>
              <a:ext uri="{FF2B5EF4-FFF2-40B4-BE49-F238E27FC236}">
                <a16:creationId xmlns:a16="http://schemas.microsoft.com/office/drawing/2014/main" id="{19B8F7AF-6345-4EC7-A007-69AD3229FE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665067">
            <a:off x="2878297" y="1064568"/>
            <a:ext cx="960034" cy="789360"/>
          </a:xfrm>
          <a:prstGeom prst="rect">
            <a:avLst/>
          </a:prstGeom>
        </p:spPr>
      </p:pic>
      <p:pic>
        <p:nvPicPr>
          <p:cNvPr id="29" name="Ábra 28">
            <a:extLst>
              <a:ext uri="{FF2B5EF4-FFF2-40B4-BE49-F238E27FC236}">
                <a16:creationId xmlns:a16="http://schemas.microsoft.com/office/drawing/2014/main" id="{2A093C99-A216-41F4-88BC-D825B4A990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706011">
            <a:off x="11029540" y="396125"/>
            <a:ext cx="899686" cy="766398"/>
          </a:xfrm>
          <a:prstGeom prst="rect">
            <a:avLst/>
          </a:prstGeom>
        </p:spPr>
      </p:pic>
      <p:pic>
        <p:nvPicPr>
          <p:cNvPr id="30" name="Ábra 29">
            <a:extLst>
              <a:ext uri="{FF2B5EF4-FFF2-40B4-BE49-F238E27FC236}">
                <a16:creationId xmlns:a16="http://schemas.microsoft.com/office/drawing/2014/main" id="{B3A78EF0-1380-4FDA-9F2C-1D830F4C21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523748">
            <a:off x="6391713" y="3640803"/>
            <a:ext cx="939930" cy="939928"/>
          </a:xfrm>
          <a:prstGeom prst="rect">
            <a:avLst/>
          </a:prstGeom>
        </p:spPr>
      </p:pic>
      <p:pic>
        <p:nvPicPr>
          <p:cNvPr id="32" name="Ábra 31">
            <a:extLst>
              <a:ext uri="{FF2B5EF4-FFF2-40B4-BE49-F238E27FC236}">
                <a16:creationId xmlns:a16="http://schemas.microsoft.com/office/drawing/2014/main" id="{00B40EB4-4AC6-4DDB-B7FA-9E3CF81F7C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0385888">
            <a:off x="35309" y="3266337"/>
            <a:ext cx="899022" cy="668694"/>
          </a:xfrm>
          <a:prstGeom prst="rect">
            <a:avLst/>
          </a:prstGeom>
        </p:spPr>
      </p:pic>
      <p:pic>
        <p:nvPicPr>
          <p:cNvPr id="33" name="Ábra 32">
            <a:extLst>
              <a:ext uri="{FF2B5EF4-FFF2-40B4-BE49-F238E27FC236}">
                <a16:creationId xmlns:a16="http://schemas.microsoft.com/office/drawing/2014/main" id="{0A143475-FD7C-436E-A386-D43651F2944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58666">
            <a:off x="11138410" y="2771816"/>
            <a:ext cx="681948" cy="831977"/>
          </a:xfrm>
          <a:prstGeom prst="rect">
            <a:avLst/>
          </a:prstGeom>
        </p:spPr>
      </p:pic>
      <p:pic>
        <p:nvPicPr>
          <p:cNvPr id="35" name="Ábra 34">
            <a:extLst>
              <a:ext uri="{FF2B5EF4-FFF2-40B4-BE49-F238E27FC236}">
                <a16:creationId xmlns:a16="http://schemas.microsoft.com/office/drawing/2014/main" id="{37E19229-6BB9-41FA-8162-4DF67D1E30C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1138462">
            <a:off x="108159" y="5061094"/>
            <a:ext cx="853534" cy="961919"/>
          </a:xfrm>
          <a:prstGeom prst="rect">
            <a:avLst/>
          </a:prstGeom>
        </p:spPr>
      </p:pic>
      <p:pic>
        <p:nvPicPr>
          <p:cNvPr id="37" name="Ábra 36">
            <a:extLst>
              <a:ext uri="{FF2B5EF4-FFF2-40B4-BE49-F238E27FC236}">
                <a16:creationId xmlns:a16="http://schemas.microsoft.com/office/drawing/2014/main" id="{775A3F98-1EE5-4D28-8D94-47E716098A9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653700">
            <a:off x="5517819" y="1174326"/>
            <a:ext cx="767398" cy="852664"/>
          </a:xfrm>
          <a:prstGeom prst="rect">
            <a:avLst/>
          </a:prstGeom>
        </p:spPr>
      </p:pic>
      <p:cxnSp>
        <p:nvCxnSpPr>
          <p:cNvPr id="40" name="Összekötő: szögletes 39">
            <a:extLst>
              <a:ext uri="{FF2B5EF4-FFF2-40B4-BE49-F238E27FC236}">
                <a16:creationId xmlns:a16="http://schemas.microsoft.com/office/drawing/2014/main" id="{A22A827D-FDA4-4C86-83C1-9DCF8D0AEBED}"/>
              </a:ext>
            </a:extLst>
          </p:cNvPr>
          <p:cNvCxnSpPr>
            <a:cxnSpLocks/>
          </p:cNvCxnSpPr>
          <p:nvPr/>
        </p:nvCxnSpPr>
        <p:spPr>
          <a:xfrm>
            <a:off x="4836160" y="3804261"/>
            <a:ext cx="1869399" cy="1228097"/>
          </a:xfrm>
          <a:prstGeom prst="bentConnector3">
            <a:avLst>
              <a:gd name="adj1" fmla="val 80979"/>
            </a:avLst>
          </a:prstGeom>
          <a:ln w="25400">
            <a:solidFill>
              <a:srgbClr val="42827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Ábra 30">
            <a:hlinkClick r:id="rId22" action="ppaction://hlinksldjump"/>
            <a:extLst>
              <a:ext uri="{FF2B5EF4-FFF2-40B4-BE49-F238E27FC236}">
                <a16:creationId xmlns:a16="http://schemas.microsoft.com/office/drawing/2014/main" id="{8F2BB811-4103-42AF-9BDC-1961C2AD217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76275" y="144661"/>
            <a:ext cx="474464" cy="47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47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06FF7B-5856-4F3F-9007-62EF59FA2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 dirty="0"/>
              <a:t>Sok sikert és eredményes </a:t>
            </a:r>
            <a:br>
              <a:rPr lang="hu-HU" sz="2800" b="1" dirty="0"/>
            </a:br>
            <a:r>
              <a:rPr lang="hu-HU" sz="2800" b="1" dirty="0"/>
              <a:t>érettségi vizsgát kívánunk!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9416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CB28F70-E9BD-4868-9644-D0578ABDF2C7}"/>
              </a:ext>
            </a:extLst>
          </p:cNvPr>
          <p:cNvSpPr txBox="1">
            <a:spLocks/>
          </p:cNvSpPr>
          <p:nvPr/>
        </p:nvSpPr>
        <p:spPr>
          <a:xfrm>
            <a:off x="1531358" y="188096"/>
            <a:ext cx="10660642" cy="6469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</a:pPr>
            <a:r>
              <a:rPr lang="hu-HU" sz="2000" b="1" dirty="0">
                <a:latin typeface="+mj-lt"/>
              </a:rPr>
              <a:t>HASZNOS HONLAPOK </a:t>
            </a:r>
            <a:br>
              <a:rPr lang="hu-HU" sz="2000" b="1" dirty="0">
                <a:latin typeface="+mj-lt"/>
              </a:rPr>
            </a:br>
            <a:r>
              <a:rPr lang="hu-HU" sz="2000" b="1" dirty="0">
                <a:latin typeface="+mj-lt"/>
              </a:rPr>
              <a:t>ÉS ELÉRHETŐSÉGEK</a:t>
            </a:r>
          </a:p>
        </p:txBody>
      </p:sp>
      <p:sp>
        <p:nvSpPr>
          <p:cNvPr id="7" name="Szöveg helye 4">
            <a:extLst>
              <a:ext uri="{FF2B5EF4-FFF2-40B4-BE49-F238E27FC236}">
                <a16:creationId xmlns:a16="http://schemas.microsoft.com/office/drawing/2014/main" id="{3F35F564-55B1-48A9-A2AC-36087A6C7E21}"/>
              </a:ext>
            </a:extLst>
          </p:cNvPr>
          <p:cNvSpPr txBox="1">
            <a:spLocks/>
          </p:cNvSpPr>
          <p:nvPr/>
        </p:nvSpPr>
        <p:spPr>
          <a:xfrm>
            <a:off x="934037" y="1570814"/>
            <a:ext cx="2981699" cy="5793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1300" b="1" dirty="0">
              <a:latin typeface="+mj-lt"/>
            </a:endParaRP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B3591070-37A4-4FCE-B63B-25815088FC09}"/>
              </a:ext>
            </a:extLst>
          </p:cNvPr>
          <p:cNvSpPr/>
          <p:nvPr/>
        </p:nvSpPr>
        <p:spPr>
          <a:xfrm>
            <a:off x="0" y="381893"/>
            <a:ext cx="1342391" cy="0"/>
          </a:xfrm>
          <a:prstGeom prst="line">
            <a:avLst/>
          </a:prstGeom>
          <a:ln w="38100" cap="flat">
            <a:solidFill>
              <a:srgbClr val="428270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269F56AA-7546-4D24-97C9-C11B1FCB81E4}"/>
              </a:ext>
            </a:extLst>
          </p:cNvPr>
          <p:cNvSpPr/>
          <p:nvPr/>
        </p:nvSpPr>
        <p:spPr>
          <a:xfrm>
            <a:off x="5508113" y="-3408431"/>
            <a:ext cx="7193052" cy="719305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DBEDE8"/>
          </a:solidFill>
        </p:spPr>
      </p:sp>
      <p:sp>
        <p:nvSpPr>
          <p:cNvPr id="6" name="Tartalom helye 3">
            <a:extLst>
              <a:ext uri="{FF2B5EF4-FFF2-40B4-BE49-F238E27FC236}">
                <a16:creationId xmlns:a16="http://schemas.microsoft.com/office/drawing/2014/main" id="{BEE6A5E2-6368-47BC-A7C0-16C99CEFABC2}"/>
              </a:ext>
            </a:extLst>
          </p:cNvPr>
          <p:cNvSpPr txBox="1">
            <a:spLocks/>
          </p:cNvSpPr>
          <p:nvPr/>
        </p:nvSpPr>
        <p:spPr>
          <a:xfrm>
            <a:off x="6538477" y="188096"/>
            <a:ext cx="5447141" cy="30602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hu-HU" sz="3000" b="1" dirty="0">
                <a:latin typeface="+mj-lt"/>
              </a:rPr>
              <a:t>Elérhetőségek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hu-HU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Telefonszám: (1) 374-2100, Menüpont:</a:t>
            </a:r>
          </a:p>
          <a:p>
            <a:pPr marL="457200" lvl="1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hu-HU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Közneveléssel kapcsolatos ügyintézés</a:t>
            </a:r>
          </a:p>
          <a:p>
            <a:pPr marL="457200" lvl="1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hu-HU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Érettségi ügyintézés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hu-HU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E-mail: </a:t>
            </a:r>
            <a:r>
              <a:rPr lang="hu-HU" sz="1800" b="1" u="sng" dirty="0">
                <a:solidFill>
                  <a:srgbClr val="42827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info@oh.gov.hu</a:t>
            </a:r>
            <a:endParaRPr lang="hu-HU" sz="1800" b="1" dirty="0">
              <a:solidFill>
                <a:srgbClr val="42827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hu-HU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Személyes ügyfélfogadásra nincs lehetőség.</a:t>
            </a:r>
          </a:p>
        </p:txBody>
      </p:sp>
      <p:sp>
        <p:nvSpPr>
          <p:cNvPr id="12" name="Tartalom helye 2">
            <a:extLst>
              <a:ext uri="{FF2B5EF4-FFF2-40B4-BE49-F238E27FC236}">
                <a16:creationId xmlns:a16="http://schemas.microsoft.com/office/drawing/2014/main" id="{D306F5BF-1AD5-4CD6-96EC-0214F5CF77EE}"/>
              </a:ext>
            </a:extLst>
          </p:cNvPr>
          <p:cNvSpPr txBox="1">
            <a:spLocks/>
          </p:cNvSpPr>
          <p:nvPr/>
        </p:nvSpPr>
        <p:spPr>
          <a:xfrm>
            <a:off x="252505" y="1060443"/>
            <a:ext cx="5894663" cy="22781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hu-HU" sz="3000" b="1" dirty="0">
                <a:latin typeface="+mj-lt"/>
              </a:rPr>
              <a:t>Oktatási</a:t>
            </a:r>
            <a:r>
              <a:rPr lang="hu-HU" sz="3000" dirty="0">
                <a:latin typeface="+mj-lt"/>
              </a:rPr>
              <a:t> </a:t>
            </a:r>
            <a:r>
              <a:rPr lang="hu-HU" sz="3000" b="1" dirty="0">
                <a:latin typeface="+mj-lt"/>
              </a:rPr>
              <a:t>Hivatal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hu-HU" sz="1800" b="1" dirty="0">
                <a:solidFill>
                  <a:srgbClr val="428270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Oktatási Hivatal honlapja </a:t>
            </a:r>
            <a:endParaRPr lang="hu-HU" sz="1800" b="1" dirty="0">
              <a:solidFill>
                <a:srgbClr val="428270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hu-HU" sz="1800" b="1" dirty="0">
                <a:solidFill>
                  <a:srgbClr val="428270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Érettségi GYIK</a:t>
            </a:r>
            <a:endParaRPr lang="hu-HU" sz="1800" b="1" dirty="0">
              <a:solidFill>
                <a:srgbClr val="428270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hu-HU" sz="1800" b="1" dirty="0">
                <a:solidFill>
                  <a:srgbClr val="428270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Jelentkezéssel kapcsolatos információk </a:t>
            </a:r>
            <a:br>
              <a:rPr lang="hu-HU" sz="1800" b="1" dirty="0">
                <a:solidFill>
                  <a:srgbClr val="428270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hu-HU" sz="1800" b="1" dirty="0">
                <a:solidFill>
                  <a:srgbClr val="428270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és részletes tájékoztatók</a:t>
            </a:r>
            <a:endParaRPr lang="hu-HU" sz="1800" b="1" dirty="0">
              <a:solidFill>
                <a:srgbClr val="428270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hu-HU" sz="1800" b="1" dirty="0">
                <a:solidFill>
                  <a:srgbClr val="428270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Felsőoktatási felvételi eljárás</a:t>
            </a:r>
            <a:endParaRPr lang="hu-HU" sz="1800" b="1" dirty="0">
              <a:solidFill>
                <a:srgbClr val="428270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endParaRPr lang="hu-HU" sz="1800" b="1" dirty="0">
              <a:solidFill>
                <a:srgbClr val="428270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endParaRPr lang="hu-HU" sz="1800" b="1" dirty="0">
              <a:solidFill>
                <a:srgbClr val="428270"/>
              </a:solidFill>
              <a:latin typeface="+mj-lt"/>
            </a:endParaRPr>
          </a:p>
        </p:txBody>
      </p:sp>
      <p:sp>
        <p:nvSpPr>
          <p:cNvPr id="14" name="Tartalom helye 3">
            <a:extLst>
              <a:ext uri="{FF2B5EF4-FFF2-40B4-BE49-F238E27FC236}">
                <a16:creationId xmlns:a16="http://schemas.microsoft.com/office/drawing/2014/main" id="{295349A7-960A-4D45-A81F-165C3295A8E5}"/>
              </a:ext>
            </a:extLst>
          </p:cNvPr>
          <p:cNvSpPr txBox="1">
            <a:spLocks/>
          </p:cNvSpPr>
          <p:nvPr/>
        </p:nvSpPr>
        <p:spPr>
          <a:xfrm>
            <a:off x="7240885" y="4085158"/>
            <a:ext cx="4292586" cy="2584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hu-HU" sz="3000" b="1" dirty="0">
                <a:latin typeface="+mj-lt"/>
              </a:rPr>
              <a:t>Egyéb szervezetek</a:t>
            </a: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hu-HU" sz="1800" b="1" dirty="0">
                <a:solidFill>
                  <a:srgbClr val="428270"/>
                </a:solidFill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Nemzeti Szakképzési és Felnőttképzési Hivatal</a:t>
            </a:r>
            <a:endParaRPr lang="hu-HU" sz="1800" b="1" dirty="0">
              <a:solidFill>
                <a:srgbClr val="428270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hu-HU" sz="1800" b="1" dirty="0">
                <a:solidFill>
                  <a:srgbClr val="428270"/>
                </a:solidFill>
                <a:latin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Kormányhivatalok elérhetőségei</a:t>
            </a:r>
            <a:endParaRPr lang="hu-HU" sz="1800" b="1" dirty="0">
              <a:solidFill>
                <a:srgbClr val="428270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hu-HU" sz="1800" b="1" dirty="0">
                <a:solidFill>
                  <a:srgbClr val="428270"/>
                </a:solidFill>
                <a:latin typeface="+mj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Tankerületi központok</a:t>
            </a:r>
            <a:endParaRPr lang="hu-HU" sz="1800" b="1" dirty="0">
              <a:solidFill>
                <a:srgbClr val="428270"/>
              </a:solidFill>
              <a:latin typeface="+mj-lt"/>
            </a:endParaRPr>
          </a:p>
        </p:txBody>
      </p:sp>
      <p:pic>
        <p:nvPicPr>
          <p:cNvPr id="3" name="Ábra 2">
            <a:extLst>
              <a:ext uri="{FF2B5EF4-FFF2-40B4-BE49-F238E27FC236}">
                <a16:creationId xmlns:a16="http://schemas.microsoft.com/office/drawing/2014/main" id="{6E97D8C8-CD50-4027-AD79-7DCC6A1B92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9200" y="3641749"/>
            <a:ext cx="4431600" cy="2766472"/>
          </a:xfrm>
          <a:prstGeom prst="rect">
            <a:avLst/>
          </a:prstGeom>
        </p:spPr>
      </p:pic>
      <p:pic>
        <p:nvPicPr>
          <p:cNvPr id="5" name="Ábra 4">
            <a:extLst>
              <a:ext uri="{FF2B5EF4-FFF2-40B4-BE49-F238E27FC236}">
                <a16:creationId xmlns:a16="http://schemas.microsoft.com/office/drawing/2014/main" id="{2542E947-8095-49D2-AEAF-A4D04987CB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46935" y="3968823"/>
            <a:ext cx="4431540" cy="2702470"/>
          </a:xfrm>
          <a:prstGeom prst="rect">
            <a:avLst/>
          </a:prstGeom>
        </p:spPr>
      </p:pic>
      <p:pic>
        <p:nvPicPr>
          <p:cNvPr id="15" name="Ábra 14">
            <a:hlinkClick r:id="rId14" action="ppaction://hlinksldjump"/>
            <a:extLst>
              <a:ext uri="{FF2B5EF4-FFF2-40B4-BE49-F238E27FC236}">
                <a16:creationId xmlns:a16="http://schemas.microsoft.com/office/drawing/2014/main" id="{44C6DC51-E9E9-4E29-9D0A-77EA35C568B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6275" y="144661"/>
            <a:ext cx="474464" cy="47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86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Egyenes összekötő 92">
            <a:extLst>
              <a:ext uri="{FF2B5EF4-FFF2-40B4-BE49-F238E27FC236}">
                <a16:creationId xmlns:a16="http://schemas.microsoft.com/office/drawing/2014/main" id="{132F91A2-B93E-490C-BA2C-CCD35C16B762}"/>
              </a:ext>
            </a:extLst>
          </p:cNvPr>
          <p:cNvCxnSpPr>
            <a:cxnSpLocks/>
          </p:cNvCxnSpPr>
          <p:nvPr/>
        </p:nvCxnSpPr>
        <p:spPr>
          <a:xfrm>
            <a:off x="6677025" y="1003930"/>
            <a:ext cx="0" cy="558530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>
            <a:extLst>
              <a:ext uri="{FF2B5EF4-FFF2-40B4-BE49-F238E27FC236}">
                <a16:creationId xmlns:a16="http://schemas.microsoft.com/office/drawing/2014/main" id="{6095893B-8AD7-49B0-9510-A6064C0DFF29}"/>
              </a:ext>
            </a:extLst>
          </p:cNvPr>
          <p:cNvSpPr txBox="1">
            <a:spLocks/>
          </p:cNvSpPr>
          <p:nvPr/>
        </p:nvSpPr>
        <p:spPr>
          <a:xfrm>
            <a:off x="1531358" y="191079"/>
            <a:ext cx="10660642" cy="6469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</a:pPr>
            <a:r>
              <a:rPr lang="hu-HU" sz="2000" b="1" dirty="0">
                <a:latin typeface="+mj-lt"/>
              </a:rPr>
              <a:t>LÉNYEGES IDŐPONTOK A 2026. MÁJUS-JÚNIUSI</a:t>
            </a:r>
            <a:br>
              <a:rPr lang="hu-HU" sz="2000" b="1" dirty="0">
                <a:latin typeface="+mj-lt"/>
              </a:rPr>
            </a:br>
            <a:r>
              <a:rPr lang="hu-HU" sz="2000" b="1" dirty="0">
                <a:latin typeface="+mj-lt"/>
              </a:rPr>
              <a:t>VIZSGAIDŐSZAKBAN</a:t>
            </a:r>
          </a:p>
        </p:txBody>
      </p:sp>
      <p:sp>
        <p:nvSpPr>
          <p:cNvPr id="3" name="AutoShape 10">
            <a:extLst>
              <a:ext uri="{FF2B5EF4-FFF2-40B4-BE49-F238E27FC236}">
                <a16:creationId xmlns:a16="http://schemas.microsoft.com/office/drawing/2014/main" id="{20BBBD05-E730-45A1-BB81-DE1862F0523F}"/>
              </a:ext>
            </a:extLst>
          </p:cNvPr>
          <p:cNvSpPr/>
          <p:nvPr/>
        </p:nvSpPr>
        <p:spPr>
          <a:xfrm>
            <a:off x="0" y="381893"/>
            <a:ext cx="1342391" cy="0"/>
          </a:xfrm>
          <a:prstGeom prst="line">
            <a:avLst/>
          </a:prstGeom>
          <a:ln w="38100" cap="flat">
            <a:solidFill>
              <a:srgbClr val="428270"/>
            </a:solidFill>
            <a:prstDash val="solid"/>
            <a:headEnd type="none" w="sm" len="sm"/>
            <a:tailEnd type="oval" w="lg" len="lg"/>
          </a:ln>
        </p:spPr>
      </p:sp>
      <p:grpSp>
        <p:nvGrpSpPr>
          <p:cNvPr id="110" name="Csoportba foglalás 109">
            <a:extLst>
              <a:ext uri="{FF2B5EF4-FFF2-40B4-BE49-F238E27FC236}">
                <a16:creationId xmlns:a16="http://schemas.microsoft.com/office/drawing/2014/main" id="{03253881-6BC6-4B58-A18C-C8690A94E07F}"/>
              </a:ext>
            </a:extLst>
          </p:cNvPr>
          <p:cNvGrpSpPr/>
          <p:nvPr/>
        </p:nvGrpSpPr>
        <p:grpSpPr>
          <a:xfrm>
            <a:off x="6677022" y="4545788"/>
            <a:ext cx="2898747" cy="324000"/>
            <a:chOff x="6175016" y="4672221"/>
            <a:chExt cx="3154722" cy="369332"/>
          </a:xfrm>
        </p:grpSpPr>
        <p:sp>
          <p:nvSpPr>
            <p:cNvPr id="108" name="Téglalap: lekerekített 107">
              <a:extLst>
                <a:ext uri="{FF2B5EF4-FFF2-40B4-BE49-F238E27FC236}">
                  <a16:creationId xmlns:a16="http://schemas.microsoft.com/office/drawing/2014/main" id="{F1639CEA-4F47-4FE1-AAF3-125A9FE43979}"/>
                </a:ext>
              </a:extLst>
            </p:cNvPr>
            <p:cNvSpPr/>
            <p:nvPr/>
          </p:nvSpPr>
          <p:spPr>
            <a:xfrm>
              <a:off x="6625492" y="4672231"/>
              <a:ext cx="2704243" cy="369322"/>
            </a:xfrm>
            <a:prstGeom prst="roundRect">
              <a:avLst/>
            </a:prstGeom>
            <a:solidFill>
              <a:srgbClr val="D88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500"/>
            </a:p>
          </p:txBody>
        </p:sp>
        <p:sp>
          <p:nvSpPr>
            <p:cNvPr id="84" name="Szövegdoboz 83">
              <a:extLst>
                <a:ext uri="{FF2B5EF4-FFF2-40B4-BE49-F238E27FC236}">
                  <a16:creationId xmlns:a16="http://schemas.microsoft.com/office/drawing/2014/main" id="{2A31838B-416A-49B2-8403-E66FE33BE25A}"/>
                </a:ext>
              </a:extLst>
            </p:cNvPr>
            <p:cNvSpPr txBox="1"/>
            <p:nvPr/>
          </p:nvSpPr>
          <p:spPr>
            <a:xfrm>
              <a:off x="6625492" y="4672221"/>
              <a:ext cx="2704246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 fontAlgn="ctr"/>
              <a:r>
                <a:rPr lang="hu-HU" sz="1500" b="1" u="none" strike="noStrike" dirty="0">
                  <a:solidFill>
                    <a:schemeClr val="bg1"/>
                  </a:solidFill>
                  <a:effectLst/>
                </a:rPr>
                <a:t>2026.06.15–07.01.</a:t>
              </a:r>
              <a:endParaRPr lang="hu-HU" sz="15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106" name="AutoShape 10">
              <a:extLst>
                <a:ext uri="{FF2B5EF4-FFF2-40B4-BE49-F238E27FC236}">
                  <a16:creationId xmlns:a16="http://schemas.microsoft.com/office/drawing/2014/main" id="{07ECFD25-6DDF-4F90-9E3B-532BB7632979}"/>
                </a:ext>
              </a:extLst>
            </p:cNvPr>
            <p:cNvSpPr/>
            <p:nvPr/>
          </p:nvSpPr>
          <p:spPr>
            <a:xfrm flipH="1" flipV="1">
              <a:off x="6175016" y="4857231"/>
              <a:ext cx="450477" cy="0"/>
            </a:xfrm>
            <a:prstGeom prst="line">
              <a:avLst/>
            </a:prstGeom>
            <a:ln w="38100" cap="flat">
              <a:solidFill>
                <a:srgbClr val="D88336"/>
              </a:solidFill>
              <a:prstDash val="solid"/>
              <a:headEnd type="none" w="sm" len="sm"/>
              <a:tailEnd type="oval" w="lg" len="lg"/>
            </a:ln>
          </p:spPr>
        </p:sp>
      </p:grpSp>
      <p:grpSp>
        <p:nvGrpSpPr>
          <p:cNvPr id="111" name="Csoportba foglalás 110">
            <a:extLst>
              <a:ext uri="{FF2B5EF4-FFF2-40B4-BE49-F238E27FC236}">
                <a16:creationId xmlns:a16="http://schemas.microsoft.com/office/drawing/2014/main" id="{509EF7AF-25E2-4C95-8D8A-5CC9A66D2014}"/>
              </a:ext>
            </a:extLst>
          </p:cNvPr>
          <p:cNvGrpSpPr/>
          <p:nvPr/>
        </p:nvGrpSpPr>
        <p:grpSpPr>
          <a:xfrm>
            <a:off x="6677025" y="2298518"/>
            <a:ext cx="2898741" cy="324000"/>
            <a:chOff x="6175023" y="4672221"/>
            <a:chExt cx="3154715" cy="369332"/>
          </a:xfrm>
        </p:grpSpPr>
        <p:sp>
          <p:nvSpPr>
            <p:cNvPr id="112" name="Téglalap: lekerekített 111">
              <a:extLst>
                <a:ext uri="{FF2B5EF4-FFF2-40B4-BE49-F238E27FC236}">
                  <a16:creationId xmlns:a16="http://schemas.microsoft.com/office/drawing/2014/main" id="{7C37BF34-2F3A-41DE-AC85-298895E75884}"/>
                </a:ext>
              </a:extLst>
            </p:cNvPr>
            <p:cNvSpPr/>
            <p:nvPr/>
          </p:nvSpPr>
          <p:spPr>
            <a:xfrm>
              <a:off x="6625492" y="4672231"/>
              <a:ext cx="2704243" cy="369322"/>
            </a:xfrm>
            <a:prstGeom prst="roundRect">
              <a:avLst/>
            </a:prstGeom>
            <a:solidFill>
              <a:srgbClr val="D88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500"/>
            </a:p>
          </p:txBody>
        </p:sp>
        <p:sp>
          <p:nvSpPr>
            <p:cNvPr id="113" name="Szövegdoboz 112">
              <a:extLst>
                <a:ext uri="{FF2B5EF4-FFF2-40B4-BE49-F238E27FC236}">
                  <a16:creationId xmlns:a16="http://schemas.microsoft.com/office/drawing/2014/main" id="{8F5BAA5B-ACFC-4417-A44C-444BFA2051E6}"/>
                </a:ext>
              </a:extLst>
            </p:cNvPr>
            <p:cNvSpPr txBox="1"/>
            <p:nvPr/>
          </p:nvSpPr>
          <p:spPr>
            <a:xfrm>
              <a:off x="6625492" y="4672221"/>
              <a:ext cx="2704246" cy="3683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 fontAlgn="ctr"/>
              <a:r>
                <a:rPr lang="hu-HU" sz="1500" b="1" u="none" strike="noStrike" dirty="0">
                  <a:solidFill>
                    <a:schemeClr val="bg1"/>
                  </a:solidFill>
                  <a:effectLst/>
                </a:rPr>
                <a:t>2026.05.04.</a:t>
              </a:r>
              <a:endParaRPr lang="hu-HU" sz="15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114" name="AutoShape 10">
              <a:extLst>
                <a:ext uri="{FF2B5EF4-FFF2-40B4-BE49-F238E27FC236}">
                  <a16:creationId xmlns:a16="http://schemas.microsoft.com/office/drawing/2014/main" id="{BB0E125B-1339-4290-B554-B70C8B26BEC2}"/>
                </a:ext>
              </a:extLst>
            </p:cNvPr>
            <p:cNvSpPr/>
            <p:nvPr/>
          </p:nvSpPr>
          <p:spPr>
            <a:xfrm flipH="1" flipV="1">
              <a:off x="6175023" y="4857231"/>
              <a:ext cx="450470" cy="0"/>
            </a:xfrm>
            <a:prstGeom prst="line">
              <a:avLst/>
            </a:prstGeom>
            <a:ln w="38100" cap="flat">
              <a:solidFill>
                <a:srgbClr val="D88336"/>
              </a:solidFill>
              <a:prstDash val="solid"/>
              <a:headEnd type="none" w="sm" len="sm"/>
              <a:tailEnd type="oval" w="lg" len="lg"/>
            </a:ln>
          </p:spPr>
          <p:txBody>
            <a:bodyPr/>
            <a:lstStyle/>
            <a:p>
              <a:endParaRPr lang="hu-HU" dirty="0"/>
            </a:p>
          </p:txBody>
        </p:sp>
      </p:grpSp>
      <p:grpSp>
        <p:nvGrpSpPr>
          <p:cNvPr id="115" name="Csoportba foglalás 114">
            <a:extLst>
              <a:ext uri="{FF2B5EF4-FFF2-40B4-BE49-F238E27FC236}">
                <a16:creationId xmlns:a16="http://schemas.microsoft.com/office/drawing/2014/main" id="{ADE81707-E097-4D3E-96CF-D760D2C7D327}"/>
              </a:ext>
            </a:extLst>
          </p:cNvPr>
          <p:cNvGrpSpPr/>
          <p:nvPr/>
        </p:nvGrpSpPr>
        <p:grpSpPr>
          <a:xfrm>
            <a:off x="6677025" y="2786448"/>
            <a:ext cx="2898741" cy="324000"/>
            <a:chOff x="6175023" y="4672221"/>
            <a:chExt cx="3154715" cy="369332"/>
          </a:xfrm>
        </p:grpSpPr>
        <p:sp>
          <p:nvSpPr>
            <p:cNvPr id="116" name="Téglalap: lekerekített 115">
              <a:extLst>
                <a:ext uri="{FF2B5EF4-FFF2-40B4-BE49-F238E27FC236}">
                  <a16:creationId xmlns:a16="http://schemas.microsoft.com/office/drawing/2014/main" id="{03DFC978-D73A-4788-A5BA-EBEF7D7EEFAD}"/>
                </a:ext>
              </a:extLst>
            </p:cNvPr>
            <p:cNvSpPr/>
            <p:nvPr/>
          </p:nvSpPr>
          <p:spPr>
            <a:xfrm>
              <a:off x="6625492" y="4672231"/>
              <a:ext cx="2704243" cy="369322"/>
            </a:xfrm>
            <a:prstGeom prst="roundRect">
              <a:avLst/>
            </a:prstGeom>
            <a:solidFill>
              <a:srgbClr val="D88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500"/>
            </a:p>
          </p:txBody>
        </p:sp>
        <p:sp>
          <p:nvSpPr>
            <p:cNvPr id="117" name="Szövegdoboz 116">
              <a:extLst>
                <a:ext uri="{FF2B5EF4-FFF2-40B4-BE49-F238E27FC236}">
                  <a16:creationId xmlns:a16="http://schemas.microsoft.com/office/drawing/2014/main" id="{DBAE89E8-A05E-4C09-B2BD-207CA1F3397A}"/>
                </a:ext>
              </a:extLst>
            </p:cNvPr>
            <p:cNvSpPr txBox="1"/>
            <p:nvPr/>
          </p:nvSpPr>
          <p:spPr>
            <a:xfrm>
              <a:off x="6625492" y="4672221"/>
              <a:ext cx="2704246" cy="3683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 fontAlgn="ctr"/>
              <a:r>
                <a:rPr lang="hu-HU" sz="1500" b="1" u="none" strike="noStrike" dirty="0">
                  <a:solidFill>
                    <a:schemeClr val="bg1"/>
                  </a:solidFill>
                  <a:effectLst/>
                </a:rPr>
                <a:t>2026.05.22.</a:t>
              </a:r>
              <a:endParaRPr lang="hu-HU" sz="15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118" name="AutoShape 10">
              <a:extLst>
                <a:ext uri="{FF2B5EF4-FFF2-40B4-BE49-F238E27FC236}">
                  <a16:creationId xmlns:a16="http://schemas.microsoft.com/office/drawing/2014/main" id="{A0D5016A-1056-49D7-8BD9-15C359EFDEA3}"/>
                </a:ext>
              </a:extLst>
            </p:cNvPr>
            <p:cNvSpPr/>
            <p:nvPr/>
          </p:nvSpPr>
          <p:spPr>
            <a:xfrm flipH="1" flipV="1">
              <a:off x="6175023" y="4857231"/>
              <a:ext cx="450470" cy="0"/>
            </a:xfrm>
            <a:prstGeom prst="line">
              <a:avLst/>
            </a:prstGeom>
            <a:ln w="38100" cap="flat">
              <a:solidFill>
                <a:srgbClr val="D88336"/>
              </a:solidFill>
              <a:prstDash val="solid"/>
              <a:headEnd type="none" w="sm" len="sm"/>
              <a:tailEnd type="oval" w="lg" len="lg"/>
            </a:ln>
          </p:spPr>
          <p:txBody>
            <a:bodyPr/>
            <a:lstStyle/>
            <a:p>
              <a:endParaRPr lang="hu-HU" dirty="0"/>
            </a:p>
          </p:txBody>
        </p:sp>
      </p:grpSp>
      <p:grpSp>
        <p:nvGrpSpPr>
          <p:cNvPr id="119" name="Csoportba foglalás 118">
            <a:extLst>
              <a:ext uri="{FF2B5EF4-FFF2-40B4-BE49-F238E27FC236}">
                <a16:creationId xmlns:a16="http://schemas.microsoft.com/office/drawing/2014/main" id="{4F261875-1DFE-4FB8-8AC9-F97166506A1E}"/>
              </a:ext>
            </a:extLst>
          </p:cNvPr>
          <p:cNvGrpSpPr/>
          <p:nvPr/>
        </p:nvGrpSpPr>
        <p:grpSpPr>
          <a:xfrm>
            <a:off x="6677023" y="4060011"/>
            <a:ext cx="2895415" cy="324000"/>
            <a:chOff x="6178642" y="4672221"/>
            <a:chExt cx="3151096" cy="369332"/>
          </a:xfrm>
        </p:grpSpPr>
        <p:sp>
          <p:nvSpPr>
            <p:cNvPr id="120" name="Téglalap: lekerekített 119">
              <a:extLst>
                <a:ext uri="{FF2B5EF4-FFF2-40B4-BE49-F238E27FC236}">
                  <a16:creationId xmlns:a16="http://schemas.microsoft.com/office/drawing/2014/main" id="{B5351C97-32F9-4612-9579-B89CF8A186D9}"/>
                </a:ext>
              </a:extLst>
            </p:cNvPr>
            <p:cNvSpPr/>
            <p:nvPr/>
          </p:nvSpPr>
          <p:spPr>
            <a:xfrm>
              <a:off x="6625492" y="4672231"/>
              <a:ext cx="2704243" cy="369322"/>
            </a:xfrm>
            <a:prstGeom prst="roundRect">
              <a:avLst/>
            </a:prstGeom>
            <a:solidFill>
              <a:srgbClr val="D88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500"/>
            </a:p>
          </p:txBody>
        </p:sp>
        <p:sp>
          <p:nvSpPr>
            <p:cNvPr id="121" name="Szövegdoboz 120">
              <a:extLst>
                <a:ext uri="{FF2B5EF4-FFF2-40B4-BE49-F238E27FC236}">
                  <a16:creationId xmlns:a16="http://schemas.microsoft.com/office/drawing/2014/main" id="{02807670-EB1D-4986-9650-8816AA7D1517}"/>
                </a:ext>
              </a:extLst>
            </p:cNvPr>
            <p:cNvSpPr txBox="1"/>
            <p:nvPr/>
          </p:nvSpPr>
          <p:spPr>
            <a:xfrm>
              <a:off x="6625492" y="4672221"/>
              <a:ext cx="2704246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 fontAlgn="ctr"/>
              <a:r>
                <a:rPr lang="hu-HU" sz="1500" b="1" u="none" strike="noStrike" dirty="0">
                  <a:solidFill>
                    <a:schemeClr val="bg1"/>
                  </a:solidFill>
                  <a:effectLst/>
                </a:rPr>
                <a:t>2026.06.03–10.</a:t>
              </a:r>
              <a:endParaRPr lang="hu-HU" sz="15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122" name="AutoShape 10">
              <a:extLst>
                <a:ext uri="{FF2B5EF4-FFF2-40B4-BE49-F238E27FC236}">
                  <a16:creationId xmlns:a16="http://schemas.microsoft.com/office/drawing/2014/main" id="{3CF124ED-9E73-4D18-93DF-41B210A34475}"/>
                </a:ext>
              </a:extLst>
            </p:cNvPr>
            <p:cNvSpPr/>
            <p:nvPr/>
          </p:nvSpPr>
          <p:spPr>
            <a:xfrm flipH="1" flipV="1">
              <a:off x="6178642" y="4857231"/>
              <a:ext cx="446851" cy="0"/>
            </a:xfrm>
            <a:prstGeom prst="line">
              <a:avLst/>
            </a:prstGeom>
            <a:ln w="38100" cap="flat">
              <a:solidFill>
                <a:srgbClr val="D88336"/>
              </a:solidFill>
              <a:prstDash val="solid"/>
              <a:headEnd type="none" w="sm" len="sm"/>
              <a:tailEnd type="oval" w="lg" len="lg"/>
            </a:ln>
          </p:spPr>
          <p:txBody>
            <a:bodyPr/>
            <a:lstStyle/>
            <a:p>
              <a:endParaRPr lang="hu-HU" dirty="0"/>
            </a:p>
          </p:txBody>
        </p:sp>
      </p:grpSp>
      <p:grpSp>
        <p:nvGrpSpPr>
          <p:cNvPr id="128" name="Csoportba foglalás 127">
            <a:extLst>
              <a:ext uri="{FF2B5EF4-FFF2-40B4-BE49-F238E27FC236}">
                <a16:creationId xmlns:a16="http://schemas.microsoft.com/office/drawing/2014/main" id="{A5429228-1C45-4D3C-9349-55E325DCC3F5}"/>
              </a:ext>
            </a:extLst>
          </p:cNvPr>
          <p:cNvGrpSpPr/>
          <p:nvPr/>
        </p:nvGrpSpPr>
        <p:grpSpPr>
          <a:xfrm>
            <a:off x="3771900" y="1065682"/>
            <a:ext cx="2905125" cy="324000"/>
            <a:chOff x="147247" y="4342101"/>
            <a:chExt cx="3160675" cy="369332"/>
          </a:xfrm>
        </p:grpSpPr>
        <p:sp>
          <p:nvSpPr>
            <p:cNvPr id="124" name="Téglalap: lekerekített 123">
              <a:extLst>
                <a:ext uri="{FF2B5EF4-FFF2-40B4-BE49-F238E27FC236}">
                  <a16:creationId xmlns:a16="http://schemas.microsoft.com/office/drawing/2014/main" id="{070F0367-8210-4F03-9DD4-89125647B043}"/>
                </a:ext>
              </a:extLst>
            </p:cNvPr>
            <p:cNvSpPr/>
            <p:nvPr/>
          </p:nvSpPr>
          <p:spPr>
            <a:xfrm>
              <a:off x="147250" y="4342111"/>
              <a:ext cx="2704243" cy="369322"/>
            </a:xfrm>
            <a:prstGeom prst="roundRect">
              <a:avLst/>
            </a:prstGeom>
            <a:solidFill>
              <a:srgbClr val="428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500"/>
            </a:p>
          </p:txBody>
        </p:sp>
        <p:sp>
          <p:nvSpPr>
            <p:cNvPr id="125" name="Szövegdoboz 124">
              <a:extLst>
                <a:ext uri="{FF2B5EF4-FFF2-40B4-BE49-F238E27FC236}">
                  <a16:creationId xmlns:a16="http://schemas.microsoft.com/office/drawing/2014/main" id="{F500878B-8D1D-4ABC-9132-C382D14E0D4C}"/>
                </a:ext>
              </a:extLst>
            </p:cNvPr>
            <p:cNvSpPr txBox="1"/>
            <p:nvPr/>
          </p:nvSpPr>
          <p:spPr>
            <a:xfrm>
              <a:off x="147247" y="4342101"/>
              <a:ext cx="2704246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 fontAlgn="ctr"/>
              <a:r>
                <a:rPr lang="hu-HU" sz="1500" b="1" u="none" strike="noStrike" dirty="0">
                  <a:solidFill>
                    <a:schemeClr val="bg1"/>
                  </a:solidFill>
                  <a:effectLst/>
                </a:rPr>
                <a:t>2026.01.19.</a:t>
              </a:r>
              <a:endParaRPr lang="hu-HU" sz="15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127" name="AutoShape 10">
              <a:extLst>
                <a:ext uri="{FF2B5EF4-FFF2-40B4-BE49-F238E27FC236}">
                  <a16:creationId xmlns:a16="http://schemas.microsoft.com/office/drawing/2014/main" id="{6E2EB91F-0566-4882-8DB7-F5B52649E18D}"/>
                </a:ext>
              </a:extLst>
            </p:cNvPr>
            <p:cNvSpPr/>
            <p:nvPr/>
          </p:nvSpPr>
          <p:spPr>
            <a:xfrm>
              <a:off x="2851493" y="4526767"/>
              <a:ext cx="456429" cy="0"/>
            </a:xfrm>
            <a:prstGeom prst="line">
              <a:avLst/>
            </a:prstGeom>
            <a:ln w="38100" cap="flat">
              <a:solidFill>
                <a:srgbClr val="428270"/>
              </a:solidFill>
              <a:prstDash val="solid"/>
              <a:headEnd type="none" w="sm" len="sm"/>
              <a:tailEnd type="oval" w="lg" len="lg"/>
            </a:ln>
          </p:spPr>
          <p:txBody>
            <a:bodyPr/>
            <a:lstStyle/>
            <a:p>
              <a:endParaRPr lang="hu-HU" dirty="0"/>
            </a:p>
          </p:txBody>
        </p:sp>
      </p:grpSp>
      <p:grpSp>
        <p:nvGrpSpPr>
          <p:cNvPr id="129" name="Csoportba foglalás 128">
            <a:extLst>
              <a:ext uri="{FF2B5EF4-FFF2-40B4-BE49-F238E27FC236}">
                <a16:creationId xmlns:a16="http://schemas.microsoft.com/office/drawing/2014/main" id="{B9F20D3E-5AD2-4EED-865C-EB3D22E55237}"/>
              </a:ext>
            </a:extLst>
          </p:cNvPr>
          <p:cNvGrpSpPr/>
          <p:nvPr/>
        </p:nvGrpSpPr>
        <p:grpSpPr>
          <a:xfrm>
            <a:off x="3771900" y="1494307"/>
            <a:ext cx="2905125" cy="324000"/>
            <a:chOff x="147247" y="4342101"/>
            <a:chExt cx="3160675" cy="369332"/>
          </a:xfrm>
        </p:grpSpPr>
        <p:sp>
          <p:nvSpPr>
            <p:cNvPr id="130" name="Téglalap: lekerekített 129">
              <a:extLst>
                <a:ext uri="{FF2B5EF4-FFF2-40B4-BE49-F238E27FC236}">
                  <a16:creationId xmlns:a16="http://schemas.microsoft.com/office/drawing/2014/main" id="{FA72CE03-F2B0-4A40-B6DD-B755B082718F}"/>
                </a:ext>
              </a:extLst>
            </p:cNvPr>
            <p:cNvSpPr/>
            <p:nvPr/>
          </p:nvSpPr>
          <p:spPr>
            <a:xfrm>
              <a:off x="147250" y="4342111"/>
              <a:ext cx="2704243" cy="369322"/>
            </a:xfrm>
            <a:prstGeom prst="roundRect">
              <a:avLst/>
            </a:prstGeom>
            <a:solidFill>
              <a:srgbClr val="428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500"/>
            </a:p>
          </p:txBody>
        </p:sp>
        <p:sp>
          <p:nvSpPr>
            <p:cNvPr id="131" name="Szövegdoboz 130">
              <a:extLst>
                <a:ext uri="{FF2B5EF4-FFF2-40B4-BE49-F238E27FC236}">
                  <a16:creationId xmlns:a16="http://schemas.microsoft.com/office/drawing/2014/main" id="{66480C82-DB22-4A24-BB0D-0209624C212B}"/>
                </a:ext>
              </a:extLst>
            </p:cNvPr>
            <p:cNvSpPr txBox="1"/>
            <p:nvPr/>
          </p:nvSpPr>
          <p:spPr>
            <a:xfrm>
              <a:off x="147247" y="4342101"/>
              <a:ext cx="2704246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 fontAlgn="ctr"/>
              <a:r>
                <a:rPr lang="hu-HU" sz="1500" b="1" u="none" strike="noStrike" dirty="0">
                  <a:solidFill>
                    <a:schemeClr val="bg1"/>
                  </a:solidFill>
                  <a:effectLst/>
                </a:rPr>
                <a:t>2026.02.16.</a:t>
              </a:r>
              <a:endParaRPr lang="hu-HU" sz="15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132" name="AutoShape 10">
              <a:extLst>
                <a:ext uri="{FF2B5EF4-FFF2-40B4-BE49-F238E27FC236}">
                  <a16:creationId xmlns:a16="http://schemas.microsoft.com/office/drawing/2014/main" id="{E58459AC-E4D1-461E-BDDD-805AFA2E27B8}"/>
                </a:ext>
              </a:extLst>
            </p:cNvPr>
            <p:cNvSpPr/>
            <p:nvPr/>
          </p:nvSpPr>
          <p:spPr>
            <a:xfrm>
              <a:off x="2851493" y="4526767"/>
              <a:ext cx="456429" cy="0"/>
            </a:xfrm>
            <a:prstGeom prst="line">
              <a:avLst/>
            </a:prstGeom>
            <a:ln w="38100" cap="flat">
              <a:solidFill>
                <a:srgbClr val="428270"/>
              </a:solidFill>
              <a:prstDash val="solid"/>
              <a:headEnd type="none" w="sm" len="sm"/>
              <a:tailEnd type="oval" w="lg" len="lg"/>
            </a:ln>
          </p:spPr>
          <p:txBody>
            <a:bodyPr/>
            <a:lstStyle/>
            <a:p>
              <a:endParaRPr lang="hu-HU" dirty="0"/>
            </a:p>
          </p:txBody>
        </p:sp>
      </p:grpSp>
      <p:grpSp>
        <p:nvGrpSpPr>
          <p:cNvPr id="133" name="Csoportba foglalás 132">
            <a:extLst>
              <a:ext uri="{FF2B5EF4-FFF2-40B4-BE49-F238E27FC236}">
                <a16:creationId xmlns:a16="http://schemas.microsoft.com/office/drawing/2014/main" id="{A5B32869-0F4E-4B73-9341-53DAA3DE84AA}"/>
              </a:ext>
            </a:extLst>
          </p:cNvPr>
          <p:cNvGrpSpPr/>
          <p:nvPr/>
        </p:nvGrpSpPr>
        <p:grpSpPr>
          <a:xfrm>
            <a:off x="3771900" y="1922278"/>
            <a:ext cx="2905125" cy="324000"/>
            <a:chOff x="147247" y="4342101"/>
            <a:chExt cx="3160675" cy="369332"/>
          </a:xfrm>
        </p:grpSpPr>
        <p:sp>
          <p:nvSpPr>
            <p:cNvPr id="134" name="Téglalap: lekerekített 133">
              <a:extLst>
                <a:ext uri="{FF2B5EF4-FFF2-40B4-BE49-F238E27FC236}">
                  <a16:creationId xmlns:a16="http://schemas.microsoft.com/office/drawing/2014/main" id="{ECC3F514-599E-44DC-8E08-CC0A46834814}"/>
                </a:ext>
              </a:extLst>
            </p:cNvPr>
            <p:cNvSpPr/>
            <p:nvPr/>
          </p:nvSpPr>
          <p:spPr>
            <a:xfrm>
              <a:off x="147250" y="4342111"/>
              <a:ext cx="2704243" cy="369322"/>
            </a:xfrm>
            <a:prstGeom prst="roundRect">
              <a:avLst/>
            </a:prstGeom>
            <a:solidFill>
              <a:srgbClr val="428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500"/>
            </a:p>
          </p:txBody>
        </p:sp>
        <p:sp>
          <p:nvSpPr>
            <p:cNvPr id="135" name="Szövegdoboz 134">
              <a:extLst>
                <a:ext uri="{FF2B5EF4-FFF2-40B4-BE49-F238E27FC236}">
                  <a16:creationId xmlns:a16="http://schemas.microsoft.com/office/drawing/2014/main" id="{8D0BD103-AEF9-47F8-A185-3AC5457BB0FB}"/>
                </a:ext>
              </a:extLst>
            </p:cNvPr>
            <p:cNvSpPr txBox="1"/>
            <p:nvPr/>
          </p:nvSpPr>
          <p:spPr>
            <a:xfrm>
              <a:off x="147247" y="4342101"/>
              <a:ext cx="2704246" cy="3683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 fontAlgn="ctr"/>
              <a:r>
                <a:rPr lang="hu-HU" sz="1500" b="1" u="none" strike="noStrike" dirty="0">
                  <a:solidFill>
                    <a:schemeClr val="bg1"/>
                  </a:solidFill>
                  <a:effectLst/>
                </a:rPr>
                <a:t>2026.02.24.</a:t>
              </a:r>
              <a:endParaRPr lang="hu-HU" sz="15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136" name="AutoShape 10">
              <a:extLst>
                <a:ext uri="{FF2B5EF4-FFF2-40B4-BE49-F238E27FC236}">
                  <a16:creationId xmlns:a16="http://schemas.microsoft.com/office/drawing/2014/main" id="{258D4A32-6563-47BF-981C-1D9A9C69B959}"/>
                </a:ext>
              </a:extLst>
            </p:cNvPr>
            <p:cNvSpPr/>
            <p:nvPr/>
          </p:nvSpPr>
          <p:spPr>
            <a:xfrm>
              <a:off x="2851493" y="4526767"/>
              <a:ext cx="456429" cy="0"/>
            </a:xfrm>
            <a:prstGeom prst="line">
              <a:avLst/>
            </a:prstGeom>
            <a:ln w="38100" cap="flat">
              <a:solidFill>
                <a:srgbClr val="428270"/>
              </a:solidFill>
              <a:prstDash val="solid"/>
              <a:headEnd type="none" w="sm" len="sm"/>
              <a:tailEnd type="oval" w="lg" len="lg"/>
            </a:ln>
          </p:spPr>
          <p:txBody>
            <a:bodyPr/>
            <a:lstStyle/>
            <a:p>
              <a:endParaRPr lang="hu-HU" dirty="0"/>
            </a:p>
          </p:txBody>
        </p:sp>
      </p:grpSp>
      <p:grpSp>
        <p:nvGrpSpPr>
          <p:cNvPr id="137" name="Csoportba foglalás 136">
            <a:extLst>
              <a:ext uri="{FF2B5EF4-FFF2-40B4-BE49-F238E27FC236}">
                <a16:creationId xmlns:a16="http://schemas.microsoft.com/office/drawing/2014/main" id="{6928ADEA-3265-4035-8BE2-8910955C1DF9}"/>
              </a:ext>
            </a:extLst>
          </p:cNvPr>
          <p:cNvGrpSpPr/>
          <p:nvPr/>
        </p:nvGrpSpPr>
        <p:grpSpPr>
          <a:xfrm>
            <a:off x="3771900" y="3161197"/>
            <a:ext cx="2905125" cy="324000"/>
            <a:chOff x="147247" y="4342101"/>
            <a:chExt cx="3160675" cy="369332"/>
          </a:xfrm>
        </p:grpSpPr>
        <p:sp>
          <p:nvSpPr>
            <p:cNvPr id="138" name="Téglalap: lekerekített 137">
              <a:extLst>
                <a:ext uri="{FF2B5EF4-FFF2-40B4-BE49-F238E27FC236}">
                  <a16:creationId xmlns:a16="http://schemas.microsoft.com/office/drawing/2014/main" id="{EBDF150F-A441-46F7-B9AD-EDD747AF1BDE}"/>
                </a:ext>
              </a:extLst>
            </p:cNvPr>
            <p:cNvSpPr/>
            <p:nvPr/>
          </p:nvSpPr>
          <p:spPr>
            <a:xfrm>
              <a:off x="147250" y="4342111"/>
              <a:ext cx="2704243" cy="369322"/>
            </a:xfrm>
            <a:prstGeom prst="roundRect">
              <a:avLst/>
            </a:prstGeom>
            <a:solidFill>
              <a:srgbClr val="428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500"/>
            </a:p>
          </p:txBody>
        </p:sp>
        <p:sp>
          <p:nvSpPr>
            <p:cNvPr id="139" name="Szövegdoboz 138">
              <a:extLst>
                <a:ext uri="{FF2B5EF4-FFF2-40B4-BE49-F238E27FC236}">
                  <a16:creationId xmlns:a16="http://schemas.microsoft.com/office/drawing/2014/main" id="{7E8B2A2C-0CEE-4F90-B3D4-3D7E733D8D5F}"/>
                </a:ext>
              </a:extLst>
            </p:cNvPr>
            <p:cNvSpPr txBox="1"/>
            <p:nvPr/>
          </p:nvSpPr>
          <p:spPr>
            <a:xfrm>
              <a:off x="147247" y="4342101"/>
              <a:ext cx="2704246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 fontAlgn="ctr"/>
              <a:r>
                <a:rPr lang="hu-HU" sz="1500" b="1" u="none" strike="noStrike" dirty="0">
                  <a:solidFill>
                    <a:schemeClr val="bg1"/>
                  </a:solidFill>
                  <a:effectLst/>
                </a:rPr>
                <a:t>2026.06.01.</a:t>
              </a:r>
              <a:endParaRPr lang="hu-HU" sz="15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140" name="AutoShape 10">
              <a:extLst>
                <a:ext uri="{FF2B5EF4-FFF2-40B4-BE49-F238E27FC236}">
                  <a16:creationId xmlns:a16="http://schemas.microsoft.com/office/drawing/2014/main" id="{AE0B7B72-832A-47B6-A0CD-E55B159B1DA2}"/>
                </a:ext>
              </a:extLst>
            </p:cNvPr>
            <p:cNvSpPr/>
            <p:nvPr/>
          </p:nvSpPr>
          <p:spPr>
            <a:xfrm>
              <a:off x="2851493" y="4526767"/>
              <a:ext cx="456429" cy="0"/>
            </a:xfrm>
            <a:prstGeom prst="line">
              <a:avLst/>
            </a:prstGeom>
            <a:ln w="38100" cap="flat">
              <a:solidFill>
                <a:srgbClr val="428270"/>
              </a:solidFill>
              <a:prstDash val="solid"/>
              <a:headEnd type="none" w="sm" len="sm"/>
              <a:tailEnd type="oval" w="lg" len="lg"/>
            </a:ln>
          </p:spPr>
          <p:txBody>
            <a:bodyPr/>
            <a:lstStyle/>
            <a:p>
              <a:endParaRPr lang="hu-HU" dirty="0"/>
            </a:p>
          </p:txBody>
        </p:sp>
      </p:grpSp>
      <p:grpSp>
        <p:nvGrpSpPr>
          <p:cNvPr id="141" name="Csoportba foglalás 140">
            <a:extLst>
              <a:ext uri="{FF2B5EF4-FFF2-40B4-BE49-F238E27FC236}">
                <a16:creationId xmlns:a16="http://schemas.microsoft.com/office/drawing/2014/main" id="{2A147C71-CED6-4B89-B959-CAB2D25B1A26}"/>
              </a:ext>
            </a:extLst>
          </p:cNvPr>
          <p:cNvGrpSpPr/>
          <p:nvPr/>
        </p:nvGrpSpPr>
        <p:grpSpPr>
          <a:xfrm>
            <a:off x="3771900" y="3589824"/>
            <a:ext cx="2905125" cy="324000"/>
            <a:chOff x="147247" y="4342101"/>
            <a:chExt cx="3160675" cy="369332"/>
          </a:xfrm>
        </p:grpSpPr>
        <p:sp>
          <p:nvSpPr>
            <p:cNvPr id="142" name="Téglalap: lekerekített 141">
              <a:extLst>
                <a:ext uri="{FF2B5EF4-FFF2-40B4-BE49-F238E27FC236}">
                  <a16:creationId xmlns:a16="http://schemas.microsoft.com/office/drawing/2014/main" id="{36A6AE32-4B53-4B21-8780-9EFE858A6B5F}"/>
                </a:ext>
              </a:extLst>
            </p:cNvPr>
            <p:cNvSpPr/>
            <p:nvPr/>
          </p:nvSpPr>
          <p:spPr>
            <a:xfrm>
              <a:off x="147250" y="4342111"/>
              <a:ext cx="2704243" cy="369322"/>
            </a:xfrm>
            <a:prstGeom prst="roundRect">
              <a:avLst/>
            </a:prstGeom>
            <a:solidFill>
              <a:srgbClr val="428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500"/>
            </a:p>
          </p:txBody>
        </p:sp>
        <p:sp>
          <p:nvSpPr>
            <p:cNvPr id="143" name="Szövegdoboz 142">
              <a:extLst>
                <a:ext uri="{FF2B5EF4-FFF2-40B4-BE49-F238E27FC236}">
                  <a16:creationId xmlns:a16="http://schemas.microsoft.com/office/drawing/2014/main" id="{CD231DAB-190E-44BA-A54D-B0C92A678E17}"/>
                </a:ext>
              </a:extLst>
            </p:cNvPr>
            <p:cNvSpPr txBox="1"/>
            <p:nvPr/>
          </p:nvSpPr>
          <p:spPr>
            <a:xfrm>
              <a:off x="147247" y="4342101"/>
              <a:ext cx="2704246" cy="3683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 fontAlgn="ctr"/>
              <a:r>
                <a:rPr lang="hu-HU" sz="1500" b="1" u="none" strike="noStrike" dirty="0">
                  <a:solidFill>
                    <a:schemeClr val="bg1"/>
                  </a:solidFill>
                  <a:effectLst/>
                </a:rPr>
                <a:t>2026.06.01–02.</a:t>
              </a:r>
              <a:endParaRPr lang="hu-HU" sz="15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144" name="AutoShape 10">
              <a:extLst>
                <a:ext uri="{FF2B5EF4-FFF2-40B4-BE49-F238E27FC236}">
                  <a16:creationId xmlns:a16="http://schemas.microsoft.com/office/drawing/2014/main" id="{59B4C5B2-AFB0-431E-9A3C-187F739D916C}"/>
                </a:ext>
              </a:extLst>
            </p:cNvPr>
            <p:cNvSpPr/>
            <p:nvPr/>
          </p:nvSpPr>
          <p:spPr>
            <a:xfrm>
              <a:off x="2851493" y="4526767"/>
              <a:ext cx="456429" cy="0"/>
            </a:xfrm>
            <a:prstGeom prst="line">
              <a:avLst/>
            </a:prstGeom>
            <a:ln w="38100" cap="flat">
              <a:solidFill>
                <a:srgbClr val="428270"/>
              </a:solidFill>
              <a:prstDash val="solid"/>
              <a:headEnd type="none" w="sm" len="sm"/>
              <a:tailEnd type="oval" w="lg" len="lg"/>
            </a:ln>
          </p:spPr>
          <p:txBody>
            <a:bodyPr/>
            <a:lstStyle/>
            <a:p>
              <a:endParaRPr lang="hu-HU" dirty="0"/>
            </a:p>
          </p:txBody>
        </p:sp>
      </p:grpSp>
      <p:sp>
        <p:nvSpPr>
          <p:cNvPr id="86" name="Szövegdoboz 85">
            <a:extLst>
              <a:ext uri="{FF2B5EF4-FFF2-40B4-BE49-F238E27FC236}">
                <a16:creationId xmlns:a16="http://schemas.microsoft.com/office/drawing/2014/main" id="{976C1085-6118-4FCF-9FF7-3AF3A2DEAC1A}"/>
              </a:ext>
            </a:extLst>
          </p:cNvPr>
          <p:cNvSpPr txBox="1"/>
          <p:nvPr/>
        </p:nvSpPr>
        <p:spPr>
          <a:xfrm>
            <a:off x="3774774" y="4893971"/>
            <a:ext cx="2433875" cy="645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ctr"/>
            <a:r>
              <a:rPr lang="hu-HU" sz="1500" u="none" strike="noStrike" dirty="0">
                <a:effectLst/>
              </a:rPr>
              <a:t>Eredményhirdető</a:t>
            </a:r>
            <a:br>
              <a:rPr lang="hu-HU" sz="1500" u="none" strike="noStrike" dirty="0">
                <a:effectLst/>
              </a:rPr>
            </a:br>
            <a:r>
              <a:rPr lang="hu-HU" sz="1500" u="none" strike="noStrike" dirty="0">
                <a:effectLst/>
              </a:rPr>
              <a:t>értekezletet követő</a:t>
            </a:r>
            <a:br>
              <a:rPr lang="hu-HU" sz="1500" u="none" strike="noStrike" dirty="0">
                <a:effectLst/>
              </a:rPr>
            </a:br>
            <a:r>
              <a:rPr lang="hu-HU" sz="1500" u="none" strike="noStrike" dirty="0">
                <a:effectLst/>
              </a:rPr>
              <a:t>5 napon belül</a:t>
            </a:r>
            <a:endParaRPr lang="hu-HU" sz="1500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3C6FB5D5-FC3D-4367-B0B5-D296FC9F8AFF}"/>
              </a:ext>
            </a:extLst>
          </p:cNvPr>
          <p:cNvGrpSpPr/>
          <p:nvPr/>
        </p:nvGrpSpPr>
        <p:grpSpPr>
          <a:xfrm>
            <a:off x="3772523" y="4853284"/>
            <a:ext cx="2904502" cy="847515"/>
            <a:chOff x="3772523" y="4853284"/>
            <a:chExt cx="2904502" cy="847515"/>
          </a:xfrm>
        </p:grpSpPr>
        <p:sp>
          <p:nvSpPr>
            <p:cNvPr id="146" name="Téglalap: lekerekített 145">
              <a:extLst>
                <a:ext uri="{FF2B5EF4-FFF2-40B4-BE49-F238E27FC236}">
                  <a16:creationId xmlns:a16="http://schemas.microsoft.com/office/drawing/2014/main" id="{2889874E-F509-44D5-BDBE-9400A6B51C76}"/>
                </a:ext>
              </a:extLst>
            </p:cNvPr>
            <p:cNvSpPr/>
            <p:nvPr/>
          </p:nvSpPr>
          <p:spPr>
            <a:xfrm>
              <a:off x="3772523" y="4853284"/>
              <a:ext cx="2488748" cy="847515"/>
            </a:xfrm>
            <a:prstGeom prst="roundRect">
              <a:avLst/>
            </a:prstGeom>
            <a:solidFill>
              <a:srgbClr val="428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500"/>
            </a:p>
          </p:txBody>
        </p:sp>
        <p:sp>
          <p:nvSpPr>
            <p:cNvPr id="147" name="Szövegdoboz 146">
              <a:extLst>
                <a:ext uri="{FF2B5EF4-FFF2-40B4-BE49-F238E27FC236}">
                  <a16:creationId xmlns:a16="http://schemas.microsoft.com/office/drawing/2014/main" id="{EE4F2122-F937-401F-9D04-9F7DFE8022D2}"/>
                </a:ext>
              </a:extLst>
            </p:cNvPr>
            <p:cNvSpPr txBox="1"/>
            <p:nvPr/>
          </p:nvSpPr>
          <p:spPr>
            <a:xfrm>
              <a:off x="3790037" y="4893971"/>
              <a:ext cx="2466000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 fontAlgn="ctr"/>
              <a:r>
                <a:rPr lang="hu-HU" sz="1500" b="1" u="none" strike="noStrike" dirty="0">
                  <a:solidFill>
                    <a:schemeClr val="bg1"/>
                  </a:solidFill>
                  <a:effectLst/>
                </a:rPr>
                <a:t>Eredményhirdető értekezletet követő</a:t>
              </a:r>
              <a:br>
                <a:rPr lang="hu-HU" sz="1500" b="1" u="none" strike="noStrike" dirty="0">
                  <a:solidFill>
                    <a:schemeClr val="bg1"/>
                  </a:solidFill>
                  <a:effectLst/>
                </a:rPr>
              </a:br>
              <a:r>
                <a:rPr lang="hu-HU" sz="1500" b="1" u="none" strike="noStrike" dirty="0">
                  <a:solidFill>
                    <a:schemeClr val="bg1"/>
                  </a:solidFill>
                  <a:effectLst/>
                </a:rPr>
                <a:t>5 napon belül</a:t>
              </a:r>
              <a:endParaRPr lang="hu-HU" sz="15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148" name="AutoShape 10">
              <a:extLst>
                <a:ext uri="{FF2B5EF4-FFF2-40B4-BE49-F238E27FC236}">
                  <a16:creationId xmlns:a16="http://schemas.microsoft.com/office/drawing/2014/main" id="{98010B97-2325-4533-B99E-9830E57F6777}"/>
                </a:ext>
              </a:extLst>
            </p:cNvPr>
            <p:cNvSpPr/>
            <p:nvPr/>
          </p:nvSpPr>
          <p:spPr>
            <a:xfrm>
              <a:off x="6223912" y="5294755"/>
              <a:ext cx="453113" cy="1"/>
            </a:xfrm>
            <a:prstGeom prst="line">
              <a:avLst/>
            </a:prstGeom>
            <a:ln w="38100" cap="flat">
              <a:solidFill>
                <a:srgbClr val="428270"/>
              </a:solidFill>
              <a:prstDash val="solid"/>
              <a:headEnd type="none" w="sm" len="sm"/>
              <a:tailEnd type="oval" w="lg" len="lg"/>
            </a:ln>
          </p:spPr>
          <p:txBody>
            <a:bodyPr/>
            <a:lstStyle/>
            <a:p>
              <a:endParaRPr lang="hu-HU" dirty="0"/>
            </a:p>
          </p:txBody>
        </p:sp>
      </p:grp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A692FE1E-ECFB-4B03-B2EF-0043421CCB11}"/>
              </a:ext>
            </a:extLst>
          </p:cNvPr>
          <p:cNvGrpSpPr/>
          <p:nvPr/>
        </p:nvGrpSpPr>
        <p:grpSpPr>
          <a:xfrm>
            <a:off x="3771900" y="5944761"/>
            <a:ext cx="2905125" cy="644478"/>
            <a:chOff x="3771900" y="5944761"/>
            <a:chExt cx="2905125" cy="644478"/>
          </a:xfrm>
        </p:grpSpPr>
        <p:sp>
          <p:nvSpPr>
            <p:cNvPr id="152" name="Téglalap: lekerekített 151">
              <a:extLst>
                <a:ext uri="{FF2B5EF4-FFF2-40B4-BE49-F238E27FC236}">
                  <a16:creationId xmlns:a16="http://schemas.microsoft.com/office/drawing/2014/main" id="{9277FF51-A589-4580-A644-FDE19683C9BB}"/>
                </a:ext>
              </a:extLst>
            </p:cNvPr>
            <p:cNvSpPr/>
            <p:nvPr/>
          </p:nvSpPr>
          <p:spPr>
            <a:xfrm>
              <a:off x="3773436" y="5944761"/>
              <a:ext cx="2485597" cy="644478"/>
            </a:xfrm>
            <a:prstGeom prst="roundRect">
              <a:avLst/>
            </a:prstGeom>
            <a:solidFill>
              <a:srgbClr val="4282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3" name="Szövegdoboz 152">
              <a:extLst>
                <a:ext uri="{FF2B5EF4-FFF2-40B4-BE49-F238E27FC236}">
                  <a16:creationId xmlns:a16="http://schemas.microsoft.com/office/drawing/2014/main" id="{A5944376-8811-46F9-A0EE-9301A4B227B5}"/>
                </a:ext>
              </a:extLst>
            </p:cNvPr>
            <p:cNvSpPr txBox="1"/>
            <p:nvPr/>
          </p:nvSpPr>
          <p:spPr>
            <a:xfrm>
              <a:off x="3771900" y="5975701"/>
              <a:ext cx="2485600" cy="3465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 fontAlgn="ctr"/>
              <a:r>
                <a:rPr lang="hu-HU" sz="1500" b="1" u="none" strike="noStrike" dirty="0">
                  <a:solidFill>
                    <a:schemeClr val="bg1"/>
                  </a:solidFill>
                  <a:effectLst/>
                </a:rPr>
                <a:t>Határozat közlésétől számított 30. nap</a:t>
              </a:r>
              <a:endParaRPr lang="hu-HU" sz="15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154" name="AutoShape 10">
              <a:extLst>
                <a:ext uri="{FF2B5EF4-FFF2-40B4-BE49-F238E27FC236}">
                  <a16:creationId xmlns:a16="http://schemas.microsoft.com/office/drawing/2014/main" id="{96C33422-298B-4193-BDBB-9DE1B5F26247}"/>
                </a:ext>
              </a:extLst>
            </p:cNvPr>
            <p:cNvSpPr/>
            <p:nvPr/>
          </p:nvSpPr>
          <p:spPr>
            <a:xfrm>
              <a:off x="6259033" y="6280471"/>
              <a:ext cx="417992" cy="0"/>
            </a:xfrm>
            <a:prstGeom prst="line">
              <a:avLst/>
            </a:prstGeom>
            <a:ln w="38100" cap="flat">
              <a:solidFill>
                <a:srgbClr val="428270"/>
              </a:solidFill>
              <a:prstDash val="solid"/>
              <a:headEnd type="none" w="sm" len="sm"/>
              <a:tailEnd type="oval" w="lg" len="lg"/>
            </a:ln>
          </p:spPr>
          <p:txBody>
            <a:bodyPr/>
            <a:lstStyle/>
            <a:p>
              <a:endParaRPr lang="hu-HU" dirty="0"/>
            </a:p>
          </p:txBody>
        </p:sp>
      </p:grpSp>
      <p:sp>
        <p:nvSpPr>
          <p:cNvPr id="156" name="Szövegdoboz 155">
            <a:extLst>
              <a:ext uri="{FF2B5EF4-FFF2-40B4-BE49-F238E27FC236}">
                <a16:creationId xmlns:a16="http://schemas.microsoft.com/office/drawing/2014/main" id="{D2BF6280-C704-4C0F-A1A9-7DFFC4EB0549}"/>
              </a:ext>
            </a:extLst>
          </p:cNvPr>
          <p:cNvSpPr txBox="1"/>
          <p:nvPr/>
        </p:nvSpPr>
        <p:spPr>
          <a:xfrm>
            <a:off x="581025" y="1095246"/>
            <a:ext cx="3178246" cy="259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300"/>
              </a:lnSpc>
            </a:pPr>
            <a:r>
              <a:rPr lang="hu-HU" sz="1300" b="1" dirty="0"/>
              <a:t>Jelentkezési időszak kezdete</a:t>
            </a:r>
          </a:p>
        </p:txBody>
      </p:sp>
      <p:sp>
        <p:nvSpPr>
          <p:cNvPr id="158" name="Szövegdoboz 157">
            <a:extLst>
              <a:ext uri="{FF2B5EF4-FFF2-40B4-BE49-F238E27FC236}">
                <a16:creationId xmlns:a16="http://schemas.microsoft.com/office/drawing/2014/main" id="{B27962E9-B4F5-4AF9-96D8-2AF61BCB3AC1}"/>
              </a:ext>
            </a:extLst>
          </p:cNvPr>
          <p:cNvSpPr txBox="1"/>
          <p:nvPr/>
        </p:nvSpPr>
        <p:spPr>
          <a:xfrm>
            <a:off x="581026" y="1534968"/>
            <a:ext cx="3178245" cy="2590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u-HU"/>
            </a:defPPr>
            <a:lvl1pPr>
              <a:lnSpc>
                <a:spcPts val="1300"/>
              </a:lnSpc>
              <a:defRPr sz="1300"/>
            </a:lvl1pPr>
          </a:lstStyle>
          <a:p>
            <a:pPr algn="r"/>
            <a:r>
              <a:rPr lang="hu-HU" b="1" dirty="0"/>
              <a:t>Jelentkezési határidő</a:t>
            </a:r>
          </a:p>
        </p:txBody>
      </p:sp>
      <p:sp>
        <p:nvSpPr>
          <p:cNvPr id="160" name="Szövegdoboz 159">
            <a:extLst>
              <a:ext uri="{FF2B5EF4-FFF2-40B4-BE49-F238E27FC236}">
                <a16:creationId xmlns:a16="http://schemas.microsoft.com/office/drawing/2014/main" id="{0B438FDA-5229-4960-8D28-53C6838E813B}"/>
              </a:ext>
            </a:extLst>
          </p:cNvPr>
          <p:cNvSpPr txBox="1"/>
          <p:nvPr/>
        </p:nvSpPr>
        <p:spPr>
          <a:xfrm>
            <a:off x="230710" y="1846100"/>
            <a:ext cx="3528561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u-HU"/>
            </a:defPPr>
            <a:lvl1pPr>
              <a:lnSpc>
                <a:spcPts val="1300"/>
              </a:lnSpc>
              <a:defRPr sz="1300"/>
            </a:lvl1pPr>
          </a:lstStyle>
          <a:p>
            <a:pPr algn="r">
              <a:lnSpc>
                <a:spcPts val="1400"/>
              </a:lnSpc>
            </a:pPr>
            <a:r>
              <a:rPr lang="hu-HU" b="1" dirty="0"/>
              <a:t>Igazolási kérelmek</a:t>
            </a:r>
            <a:br>
              <a:rPr lang="hu-HU" b="1" dirty="0"/>
            </a:br>
            <a:r>
              <a:rPr lang="hu-HU" b="1" dirty="0"/>
              <a:t>benyújtásának határideje</a:t>
            </a:r>
          </a:p>
        </p:txBody>
      </p:sp>
      <p:sp>
        <p:nvSpPr>
          <p:cNvPr id="162" name="Szövegdoboz 161">
            <a:extLst>
              <a:ext uri="{FF2B5EF4-FFF2-40B4-BE49-F238E27FC236}">
                <a16:creationId xmlns:a16="http://schemas.microsoft.com/office/drawing/2014/main" id="{4163A171-7EDE-461E-A5EC-301EB3FB271C}"/>
              </a:ext>
            </a:extLst>
          </p:cNvPr>
          <p:cNvSpPr txBox="1"/>
          <p:nvPr/>
        </p:nvSpPr>
        <p:spPr>
          <a:xfrm>
            <a:off x="9591486" y="2304674"/>
            <a:ext cx="2484818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300" b="1" dirty="0"/>
              <a:t>Írásbeli vizsgák kezdete</a:t>
            </a:r>
          </a:p>
        </p:txBody>
      </p:sp>
      <p:sp>
        <p:nvSpPr>
          <p:cNvPr id="164" name="Szövegdoboz 163">
            <a:extLst>
              <a:ext uri="{FF2B5EF4-FFF2-40B4-BE49-F238E27FC236}">
                <a16:creationId xmlns:a16="http://schemas.microsoft.com/office/drawing/2014/main" id="{95EE6129-7547-42C4-A6FA-D3E4AA69170D}"/>
              </a:ext>
            </a:extLst>
          </p:cNvPr>
          <p:cNvSpPr txBox="1"/>
          <p:nvPr/>
        </p:nvSpPr>
        <p:spPr>
          <a:xfrm>
            <a:off x="9591486" y="2785770"/>
            <a:ext cx="2484818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300" b="1" dirty="0"/>
              <a:t>Utolsó írásbeli vizsga</a:t>
            </a:r>
          </a:p>
        </p:txBody>
      </p:sp>
      <p:sp>
        <p:nvSpPr>
          <p:cNvPr id="166" name="Szövegdoboz 165">
            <a:extLst>
              <a:ext uri="{FF2B5EF4-FFF2-40B4-BE49-F238E27FC236}">
                <a16:creationId xmlns:a16="http://schemas.microsoft.com/office/drawing/2014/main" id="{4D99C53D-68EF-401A-A8C7-F916F80CDE97}"/>
              </a:ext>
            </a:extLst>
          </p:cNvPr>
          <p:cNvSpPr txBox="1"/>
          <p:nvPr/>
        </p:nvSpPr>
        <p:spPr>
          <a:xfrm>
            <a:off x="9591486" y="3976091"/>
            <a:ext cx="21621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300" b="1" dirty="0"/>
              <a:t>Emelt szintű szóbeli</a:t>
            </a:r>
            <a:br>
              <a:rPr lang="hu-HU" sz="1300" b="1" dirty="0"/>
            </a:br>
            <a:r>
              <a:rPr lang="hu-HU" sz="1300" b="1" dirty="0"/>
              <a:t>vizsgák időszaka</a:t>
            </a:r>
          </a:p>
        </p:txBody>
      </p:sp>
      <p:sp>
        <p:nvSpPr>
          <p:cNvPr id="168" name="Szövegdoboz 167">
            <a:extLst>
              <a:ext uri="{FF2B5EF4-FFF2-40B4-BE49-F238E27FC236}">
                <a16:creationId xmlns:a16="http://schemas.microsoft.com/office/drawing/2014/main" id="{EC201FC9-BB0D-45BE-A894-D63306BF739B}"/>
              </a:ext>
            </a:extLst>
          </p:cNvPr>
          <p:cNvSpPr txBox="1"/>
          <p:nvPr/>
        </p:nvSpPr>
        <p:spPr>
          <a:xfrm>
            <a:off x="9591486" y="4466075"/>
            <a:ext cx="21621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300" b="1" dirty="0"/>
              <a:t>Középszintű szóbeli</a:t>
            </a:r>
            <a:br>
              <a:rPr lang="hu-HU" sz="1300" b="1" dirty="0"/>
            </a:br>
            <a:r>
              <a:rPr lang="hu-HU" sz="1300" b="1" dirty="0"/>
              <a:t>vizsgák időszaka</a:t>
            </a:r>
          </a:p>
        </p:txBody>
      </p:sp>
      <p:sp>
        <p:nvSpPr>
          <p:cNvPr id="169" name="Szövegdoboz 168">
            <a:extLst>
              <a:ext uri="{FF2B5EF4-FFF2-40B4-BE49-F238E27FC236}">
                <a16:creationId xmlns:a16="http://schemas.microsoft.com/office/drawing/2014/main" id="{D4D81022-A2FC-4204-93F8-B9AFAE57B19B}"/>
              </a:ext>
            </a:extLst>
          </p:cNvPr>
          <p:cNvSpPr txBox="1"/>
          <p:nvPr/>
        </p:nvSpPr>
        <p:spPr>
          <a:xfrm>
            <a:off x="220951" y="3068750"/>
            <a:ext cx="3528561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u-HU"/>
            </a:defPPr>
            <a:lvl1pPr>
              <a:lnSpc>
                <a:spcPts val="1300"/>
              </a:lnSpc>
              <a:defRPr sz="1300"/>
            </a:lvl1pPr>
          </a:lstStyle>
          <a:p>
            <a:pPr algn="r">
              <a:lnSpc>
                <a:spcPts val="1400"/>
              </a:lnSpc>
            </a:pPr>
            <a:r>
              <a:rPr lang="hu-HU" b="1" dirty="0"/>
              <a:t>A kijavított emelt szintű írásbeli dolgozatok megtekintése</a:t>
            </a:r>
          </a:p>
        </p:txBody>
      </p:sp>
      <p:sp>
        <p:nvSpPr>
          <p:cNvPr id="171" name="Szövegdoboz 170">
            <a:extLst>
              <a:ext uri="{FF2B5EF4-FFF2-40B4-BE49-F238E27FC236}">
                <a16:creationId xmlns:a16="http://schemas.microsoft.com/office/drawing/2014/main" id="{882EBB8B-19B3-4DEB-9EA5-059C0980E17E}"/>
              </a:ext>
            </a:extLst>
          </p:cNvPr>
          <p:cNvSpPr txBox="1"/>
          <p:nvPr/>
        </p:nvSpPr>
        <p:spPr>
          <a:xfrm>
            <a:off x="581025" y="3511458"/>
            <a:ext cx="316848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1300" b="1" dirty="0"/>
              <a:t>Észrevétel tételi lehetőség az emelt szintű dolgozat javítására</a:t>
            </a:r>
          </a:p>
        </p:txBody>
      </p:sp>
      <p:sp>
        <p:nvSpPr>
          <p:cNvPr id="175" name="Szövegdoboz 174">
            <a:extLst>
              <a:ext uri="{FF2B5EF4-FFF2-40B4-BE49-F238E27FC236}">
                <a16:creationId xmlns:a16="http://schemas.microsoft.com/office/drawing/2014/main" id="{E7D478A1-29CA-4D6C-95EA-28C3639179EB}"/>
              </a:ext>
            </a:extLst>
          </p:cNvPr>
          <p:cNvSpPr txBox="1"/>
          <p:nvPr/>
        </p:nvSpPr>
        <p:spPr>
          <a:xfrm>
            <a:off x="390526" y="5992203"/>
            <a:ext cx="336874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hu-HU" sz="1300" b="1" dirty="0"/>
              <a:t>Keresetlevél be-</a:t>
            </a:r>
            <a:br>
              <a:rPr lang="hu-HU" sz="1300" b="1" dirty="0"/>
            </a:br>
            <a:r>
              <a:rPr lang="hu-HU" sz="1300" b="1" dirty="0"/>
              <a:t>nyújtásának határideje</a:t>
            </a:r>
          </a:p>
        </p:txBody>
      </p:sp>
      <p:sp>
        <p:nvSpPr>
          <p:cNvPr id="177" name="Szövegdoboz 176">
            <a:extLst>
              <a:ext uri="{FF2B5EF4-FFF2-40B4-BE49-F238E27FC236}">
                <a16:creationId xmlns:a16="http://schemas.microsoft.com/office/drawing/2014/main" id="{40B9FADC-EECC-4E2C-9620-9BADE01EBB6B}"/>
              </a:ext>
            </a:extLst>
          </p:cNvPr>
          <p:cNvSpPr txBox="1"/>
          <p:nvPr/>
        </p:nvSpPr>
        <p:spPr>
          <a:xfrm>
            <a:off x="963152" y="5119389"/>
            <a:ext cx="2796119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300" b="1" dirty="0"/>
              <a:t>Fellebbezés benyújtása</a:t>
            </a:r>
          </a:p>
        </p:txBody>
      </p:sp>
      <p:grpSp>
        <p:nvGrpSpPr>
          <p:cNvPr id="181" name="Group 2">
            <a:extLst>
              <a:ext uri="{FF2B5EF4-FFF2-40B4-BE49-F238E27FC236}">
                <a16:creationId xmlns:a16="http://schemas.microsoft.com/office/drawing/2014/main" id="{154CC877-153D-4137-B518-7C43C35CB896}"/>
              </a:ext>
            </a:extLst>
          </p:cNvPr>
          <p:cNvGrpSpPr/>
          <p:nvPr/>
        </p:nvGrpSpPr>
        <p:grpSpPr>
          <a:xfrm>
            <a:off x="18491453" y="-6964639"/>
            <a:ext cx="1001250" cy="1001250"/>
            <a:chOff x="0" y="0"/>
            <a:chExt cx="812800" cy="812800"/>
          </a:xfrm>
        </p:grpSpPr>
        <p:sp>
          <p:nvSpPr>
            <p:cNvPr id="182" name="Freeform 3">
              <a:extLst>
                <a:ext uri="{FF2B5EF4-FFF2-40B4-BE49-F238E27FC236}">
                  <a16:creationId xmlns:a16="http://schemas.microsoft.com/office/drawing/2014/main" id="{6FF38716-15A8-428E-B5AC-F2215392FC1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27484"/>
            </a:solidFill>
          </p:spPr>
        </p:sp>
        <p:sp>
          <p:nvSpPr>
            <p:cNvPr id="183" name="TextBox 4">
              <a:extLst>
                <a:ext uri="{FF2B5EF4-FFF2-40B4-BE49-F238E27FC236}">
                  <a16:creationId xmlns:a16="http://schemas.microsoft.com/office/drawing/2014/main" id="{F9F273DF-ACCA-4ECB-88B8-37250D6E9DF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5" name="Freeform 6">
            <a:extLst>
              <a:ext uri="{FF2B5EF4-FFF2-40B4-BE49-F238E27FC236}">
                <a16:creationId xmlns:a16="http://schemas.microsoft.com/office/drawing/2014/main" id="{F89065C4-337C-4243-9B20-26C5B30353BF}"/>
              </a:ext>
            </a:extLst>
          </p:cNvPr>
          <p:cNvSpPr/>
          <p:nvPr/>
        </p:nvSpPr>
        <p:spPr>
          <a:xfrm>
            <a:off x="-1463788" y="5417843"/>
            <a:ext cx="2880313" cy="2880313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DBEDE8"/>
          </a:solidFill>
        </p:spPr>
      </p:sp>
      <p:grpSp>
        <p:nvGrpSpPr>
          <p:cNvPr id="187" name="Group 9">
            <a:extLst>
              <a:ext uri="{FF2B5EF4-FFF2-40B4-BE49-F238E27FC236}">
                <a16:creationId xmlns:a16="http://schemas.microsoft.com/office/drawing/2014/main" id="{E37B8422-663A-4E73-8564-FCC6411CDD5A}"/>
              </a:ext>
            </a:extLst>
          </p:cNvPr>
          <p:cNvGrpSpPr/>
          <p:nvPr/>
        </p:nvGrpSpPr>
        <p:grpSpPr>
          <a:xfrm>
            <a:off x="15831827" y="-7077536"/>
            <a:ext cx="451556" cy="451556"/>
            <a:chOff x="0" y="0"/>
            <a:chExt cx="812800" cy="812800"/>
          </a:xfrm>
        </p:grpSpPr>
        <p:sp>
          <p:nvSpPr>
            <p:cNvPr id="188" name="Freeform 10">
              <a:extLst>
                <a:ext uri="{FF2B5EF4-FFF2-40B4-BE49-F238E27FC236}">
                  <a16:creationId xmlns:a16="http://schemas.microsoft.com/office/drawing/2014/main" id="{B9058CC5-B1FF-4C2A-BC5E-713083430FA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27484"/>
            </a:solidFill>
          </p:spPr>
        </p:sp>
        <p:sp>
          <p:nvSpPr>
            <p:cNvPr id="189" name="TextBox 11">
              <a:extLst>
                <a:ext uri="{FF2B5EF4-FFF2-40B4-BE49-F238E27FC236}">
                  <a16:creationId xmlns:a16="http://schemas.microsoft.com/office/drawing/2014/main" id="{8031A487-77B5-45CD-BCC7-D4DB2B77A16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0" name="Freeform 6">
            <a:extLst>
              <a:ext uri="{FF2B5EF4-FFF2-40B4-BE49-F238E27FC236}">
                <a16:creationId xmlns:a16="http://schemas.microsoft.com/office/drawing/2014/main" id="{40A74D24-753D-4A8A-BCD1-5B7A937E9EEF}"/>
              </a:ext>
            </a:extLst>
          </p:cNvPr>
          <p:cNvSpPr/>
          <p:nvPr/>
        </p:nvSpPr>
        <p:spPr>
          <a:xfrm>
            <a:off x="10172701" y="-1955943"/>
            <a:ext cx="3987658" cy="398766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7E5D5"/>
          </a:solidFill>
        </p:spPr>
      </p:sp>
      <p:pic>
        <p:nvPicPr>
          <p:cNvPr id="70" name="Ábra 69">
            <a:hlinkClick r:id="rId3" action="ppaction://hlinksldjump"/>
            <a:extLst>
              <a:ext uri="{FF2B5EF4-FFF2-40B4-BE49-F238E27FC236}">
                <a16:creationId xmlns:a16="http://schemas.microsoft.com/office/drawing/2014/main" id="{B36C23F7-D951-4297-BC13-78B495ED5B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6275" y="144661"/>
            <a:ext cx="474464" cy="47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48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54D3C7-CDB8-4387-A666-B77B85F2B8AA}"/>
              </a:ext>
            </a:extLst>
          </p:cNvPr>
          <p:cNvSpPr txBox="1">
            <a:spLocks/>
          </p:cNvSpPr>
          <p:nvPr/>
        </p:nvSpPr>
        <p:spPr>
          <a:xfrm>
            <a:off x="1531358" y="191079"/>
            <a:ext cx="10660642" cy="6469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</a:pPr>
            <a:r>
              <a:rPr lang="hu-HU" sz="2000" b="1" dirty="0">
                <a:latin typeface="+mj-lt"/>
              </a:rPr>
              <a:t>MILYEN VIZSGATÍPUSRA JELENTKEZHETEK?</a:t>
            </a:r>
          </a:p>
        </p:txBody>
      </p:sp>
      <p:sp>
        <p:nvSpPr>
          <p:cNvPr id="3" name="AutoShape 10">
            <a:extLst>
              <a:ext uri="{FF2B5EF4-FFF2-40B4-BE49-F238E27FC236}">
                <a16:creationId xmlns:a16="http://schemas.microsoft.com/office/drawing/2014/main" id="{880B2955-A6AA-408A-B69D-013BE5EC103F}"/>
              </a:ext>
            </a:extLst>
          </p:cNvPr>
          <p:cNvSpPr/>
          <p:nvPr/>
        </p:nvSpPr>
        <p:spPr>
          <a:xfrm>
            <a:off x="0" y="381893"/>
            <a:ext cx="1342391" cy="0"/>
          </a:xfrm>
          <a:prstGeom prst="line">
            <a:avLst/>
          </a:prstGeom>
          <a:ln w="38100" cap="flat">
            <a:solidFill>
              <a:srgbClr val="428270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69C0285-4C76-4B1C-B9CF-45EBDEA1C03D}"/>
              </a:ext>
            </a:extLst>
          </p:cNvPr>
          <p:cNvSpPr txBox="1"/>
          <p:nvPr/>
        </p:nvSpPr>
        <p:spPr>
          <a:xfrm>
            <a:off x="141513" y="639548"/>
            <a:ext cx="12337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i="0" dirty="0">
                <a:effectLst/>
                <a:latin typeface="+mn-lt"/>
              </a:rPr>
              <a:t>A felsorolt érettségi vizsgatípusok közül a számodra minden szempontból megfelelőt kell választanod.</a:t>
            </a:r>
            <a:endParaRPr lang="hu-HU" dirty="0"/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95E12CE9-92CC-469F-A305-A70FEABE2539}"/>
              </a:ext>
            </a:extLst>
          </p:cNvPr>
          <p:cNvGrpSpPr/>
          <p:nvPr/>
        </p:nvGrpSpPr>
        <p:grpSpPr>
          <a:xfrm>
            <a:off x="217713" y="1196164"/>
            <a:ext cx="4661728" cy="602295"/>
            <a:chOff x="6181726" y="2196263"/>
            <a:chExt cx="4661728" cy="602295"/>
          </a:xfrm>
        </p:grpSpPr>
        <p:pic>
          <p:nvPicPr>
            <p:cNvPr id="7" name="Ábra 6">
              <a:extLst>
                <a:ext uri="{FF2B5EF4-FFF2-40B4-BE49-F238E27FC236}">
                  <a16:creationId xmlns:a16="http://schemas.microsoft.com/office/drawing/2014/main" id="{265ACE6C-430A-4875-B2F6-44A793617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81726" y="2196263"/>
              <a:ext cx="4123418" cy="602295"/>
            </a:xfrm>
            <a:prstGeom prst="rect">
              <a:avLst/>
            </a:prstGeom>
          </p:spPr>
        </p:pic>
        <p:pic>
          <p:nvPicPr>
            <p:cNvPr id="9" name="Ábra 8">
              <a:extLst>
                <a:ext uri="{FF2B5EF4-FFF2-40B4-BE49-F238E27FC236}">
                  <a16:creationId xmlns:a16="http://schemas.microsoft.com/office/drawing/2014/main" id="{A0018A17-205F-4A98-BBEA-3D188704C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16205" y="2272457"/>
              <a:ext cx="827249" cy="449907"/>
            </a:xfrm>
            <a:prstGeom prst="rect">
              <a:avLst/>
            </a:prstGeom>
          </p:spPr>
        </p:pic>
      </p:grpSp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DECF0F6F-320D-49A8-86B4-16F41020FF13}"/>
              </a:ext>
            </a:extLst>
          </p:cNvPr>
          <p:cNvGrpSpPr/>
          <p:nvPr/>
        </p:nvGrpSpPr>
        <p:grpSpPr>
          <a:xfrm>
            <a:off x="217713" y="1939903"/>
            <a:ext cx="4661728" cy="602295"/>
            <a:chOff x="6181726" y="2196263"/>
            <a:chExt cx="4661728" cy="602295"/>
          </a:xfrm>
        </p:grpSpPr>
        <p:pic>
          <p:nvPicPr>
            <p:cNvPr id="14" name="Ábra 13">
              <a:extLst>
                <a:ext uri="{FF2B5EF4-FFF2-40B4-BE49-F238E27FC236}">
                  <a16:creationId xmlns:a16="http://schemas.microsoft.com/office/drawing/2014/main" id="{60410B71-F640-466D-9867-A3D58141B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81726" y="2196263"/>
              <a:ext cx="4123418" cy="602295"/>
            </a:xfrm>
            <a:prstGeom prst="rect">
              <a:avLst/>
            </a:prstGeom>
          </p:spPr>
        </p:pic>
        <p:pic>
          <p:nvPicPr>
            <p:cNvPr id="15" name="Ábra 14">
              <a:extLst>
                <a:ext uri="{FF2B5EF4-FFF2-40B4-BE49-F238E27FC236}">
                  <a16:creationId xmlns:a16="http://schemas.microsoft.com/office/drawing/2014/main" id="{025BC70B-8E16-4B8D-8729-277D77ABD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16205" y="2272457"/>
              <a:ext cx="827249" cy="449907"/>
            </a:xfrm>
            <a:prstGeom prst="rect">
              <a:avLst/>
            </a:prstGeom>
          </p:spPr>
        </p:pic>
      </p:grp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9EDBEA13-000F-409D-AC15-A95B0F5CAD9D}"/>
              </a:ext>
            </a:extLst>
          </p:cNvPr>
          <p:cNvGrpSpPr/>
          <p:nvPr/>
        </p:nvGrpSpPr>
        <p:grpSpPr>
          <a:xfrm>
            <a:off x="217713" y="2709009"/>
            <a:ext cx="4661728" cy="602295"/>
            <a:chOff x="6181726" y="2196263"/>
            <a:chExt cx="4661728" cy="602295"/>
          </a:xfrm>
        </p:grpSpPr>
        <p:pic>
          <p:nvPicPr>
            <p:cNvPr id="17" name="Ábra 16">
              <a:extLst>
                <a:ext uri="{FF2B5EF4-FFF2-40B4-BE49-F238E27FC236}">
                  <a16:creationId xmlns:a16="http://schemas.microsoft.com/office/drawing/2014/main" id="{A52B9307-4E0E-4B5E-8950-5D9CDEC79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81726" y="2196263"/>
              <a:ext cx="4123418" cy="602295"/>
            </a:xfrm>
            <a:prstGeom prst="rect">
              <a:avLst/>
            </a:prstGeom>
          </p:spPr>
        </p:pic>
        <p:pic>
          <p:nvPicPr>
            <p:cNvPr id="18" name="Ábra 17">
              <a:extLst>
                <a:ext uri="{FF2B5EF4-FFF2-40B4-BE49-F238E27FC236}">
                  <a16:creationId xmlns:a16="http://schemas.microsoft.com/office/drawing/2014/main" id="{12B21FF7-9AD1-4F65-96EF-2F2DD84BA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16205" y="2272457"/>
              <a:ext cx="827249" cy="449907"/>
            </a:xfrm>
            <a:prstGeom prst="rect">
              <a:avLst/>
            </a:prstGeom>
          </p:spPr>
        </p:pic>
      </p:grpSp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B4D0948C-C5DD-4D5F-A64E-B610DBEBAE33}"/>
              </a:ext>
            </a:extLst>
          </p:cNvPr>
          <p:cNvGrpSpPr/>
          <p:nvPr/>
        </p:nvGrpSpPr>
        <p:grpSpPr>
          <a:xfrm>
            <a:off x="217713" y="3479538"/>
            <a:ext cx="4661728" cy="602295"/>
            <a:chOff x="6181726" y="2196263"/>
            <a:chExt cx="4661728" cy="602295"/>
          </a:xfrm>
        </p:grpSpPr>
        <p:pic>
          <p:nvPicPr>
            <p:cNvPr id="20" name="Ábra 19">
              <a:extLst>
                <a:ext uri="{FF2B5EF4-FFF2-40B4-BE49-F238E27FC236}">
                  <a16:creationId xmlns:a16="http://schemas.microsoft.com/office/drawing/2014/main" id="{C5AC115F-7D81-46A8-986F-D7041A067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81726" y="2196263"/>
              <a:ext cx="4123418" cy="602295"/>
            </a:xfrm>
            <a:prstGeom prst="rect">
              <a:avLst/>
            </a:prstGeom>
          </p:spPr>
        </p:pic>
        <p:pic>
          <p:nvPicPr>
            <p:cNvPr id="21" name="Ábra 20">
              <a:extLst>
                <a:ext uri="{FF2B5EF4-FFF2-40B4-BE49-F238E27FC236}">
                  <a16:creationId xmlns:a16="http://schemas.microsoft.com/office/drawing/2014/main" id="{717F5E19-F1B0-4246-9EA6-65DF22D71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16205" y="2272457"/>
              <a:ext cx="827249" cy="449907"/>
            </a:xfrm>
            <a:prstGeom prst="rect">
              <a:avLst/>
            </a:prstGeom>
          </p:spPr>
        </p:pic>
      </p:grpSp>
      <p:grpSp>
        <p:nvGrpSpPr>
          <p:cNvPr id="22" name="Csoportba foglalás 21">
            <a:extLst>
              <a:ext uri="{FF2B5EF4-FFF2-40B4-BE49-F238E27FC236}">
                <a16:creationId xmlns:a16="http://schemas.microsoft.com/office/drawing/2014/main" id="{61A4EEE4-5119-493C-9B51-9D7F47C8C6A9}"/>
              </a:ext>
            </a:extLst>
          </p:cNvPr>
          <p:cNvGrpSpPr/>
          <p:nvPr/>
        </p:nvGrpSpPr>
        <p:grpSpPr>
          <a:xfrm>
            <a:off x="217713" y="4249547"/>
            <a:ext cx="4661728" cy="602295"/>
            <a:chOff x="6181726" y="2196263"/>
            <a:chExt cx="4661728" cy="602295"/>
          </a:xfrm>
        </p:grpSpPr>
        <p:pic>
          <p:nvPicPr>
            <p:cNvPr id="23" name="Ábra 22">
              <a:extLst>
                <a:ext uri="{FF2B5EF4-FFF2-40B4-BE49-F238E27FC236}">
                  <a16:creationId xmlns:a16="http://schemas.microsoft.com/office/drawing/2014/main" id="{6AF7DE0F-FF42-49F5-9343-C1CEBA9A2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81726" y="2196263"/>
              <a:ext cx="4123418" cy="602295"/>
            </a:xfrm>
            <a:prstGeom prst="rect">
              <a:avLst/>
            </a:prstGeom>
          </p:spPr>
        </p:pic>
        <p:pic>
          <p:nvPicPr>
            <p:cNvPr id="24" name="Ábra 23">
              <a:extLst>
                <a:ext uri="{FF2B5EF4-FFF2-40B4-BE49-F238E27FC236}">
                  <a16:creationId xmlns:a16="http://schemas.microsoft.com/office/drawing/2014/main" id="{ED022B1D-A811-4E12-B21A-45CA4EDA6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16205" y="2272457"/>
              <a:ext cx="827249" cy="449907"/>
            </a:xfrm>
            <a:prstGeom prst="rect">
              <a:avLst/>
            </a:prstGeom>
          </p:spPr>
        </p:pic>
      </p:grpSp>
      <p:grpSp>
        <p:nvGrpSpPr>
          <p:cNvPr id="25" name="Csoportba foglalás 24">
            <a:extLst>
              <a:ext uri="{FF2B5EF4-FFF2-40B4-BE49-F238E27FC236}">
                <a16:creationId xmlns:a16="http://schemas.microsoft.com/office/drawing/2014/main" id="{9293D6D6-4E57-4CEA-9649-157BEFCDF6CC}"/>
              </a:ext>
            </a:extLst>
          </p:cNvPr>
          <p:cNvGrpSpPr/>
          <p:nvPr/>
        </p:nvGrpSpPr>
        <p:grpSpPr>
          <a:xfrm>
            <a:off x="217713" y="5018076"/>
            <a:ext cx="4661728" cy="602295"/>
            <a:chOff x="6181726" y="2196263"/>
            <a:chExt cx="4661728" cy="602295"/>
          </a:xfrm>
        </p:grpSpPr>
        <p:pic>
          <p:nvPicPr>
            <p:cNvPr id="26" name="Ábra 25">
              <a:extLst>
                <a:ext uri="{FF2B5EF4-FFF2-40B4-BE49-F238E27FC236}">
                  <a16:creationId xmlns:a16="http://schemas.microsoft.com/office/drawing/2014/main" id="{4FCB7910-04D4-464F-A1C7-CCA18B19A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81726" y="2196263"/>
              <a:ext cx="4123418" cy="602295"/>
            </a:xfrm>
            <a:prstGeom prst="rect">
              <a:avLst/>
            </a:prstGeom>
          </p:spPr>
        </p:pic>
        <p:pic>
          <p:nvPicPr>
            <p:cNvPr id="27" name="Ábra 26">
              <a:extLst>
                <a:ext uri="{FF2B5EF4-FFF2-40B4-BE49-F238E27FC236}">
                  <a16:creationId xmlns:a16="http://schemas.microsoft.com/office/drawing/2014/main" id="{B89F1BD0-A3CE-4A01-A7A0-E98E3BF59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16205" y="2272457"/>
              <a:ext cx="827249" cy="449907"/>
            </a:xfrm>
            <a:prstGeom prst="rect">
              <a:avLst/>
            </a:prstGeom>
          </p:spPr>
        </p:pic>
      </p:grpSp>
      <p:grpSp>
        <p:nvGrpSpPr>
          <p:cNvPr id="28" name="Csoportba foglalás 27">
            <a:extLst>
              <a:ext uri="{FF2B5EF4-FFF2-40B4-BE49-F238E27FC236}">
                <a16:creationId xmlns:a16="http://schemas.microsoft.com/office/drawing/2014/main" id="{BE05D9FE-5E40-4182-8669-BEC439BC9F4A}"/>
              </a:ext>
            </a:extLst>
          </p:cNvPr>
          <p:cNvGrpSpPr/>
          <p:nvPr/>
        </p:nvGrpSpPr>
        <p:grpSpPr>
          <a:xfrm>
            <a:off x="217713" y="5794666"/>
            <a:ext cx="4661728" cy="602295"/>
            <a:chOff x="6181726" y="2196263"/>
            <a:chExt cx="4661728" cy="602295"/>
          </a:xfrm>
        </p:grpSpPr>
        <p:pic>
          <p:nvPicPr>
            <p:cNvPr id="29" name="Ábra 28">
              <a:extLst>
                <a:ext uri="{FF2B5EF4-FFF2-40B4-BE49-F238E27FC236}">
                  <a16:creationId xmlns:a16="http://schemas.microsoft.com/office/drawing/2014/main" id="{ACA65A6A-6453-4C70-B9DA-503999596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81726" y="2196263"/>
              <a:ext cx="4123418" cy="602295"/>
            </a:xfrm>
            <a:prstGeom prst="rect">
              <a:avLst/>
            </a:prstGeom>
          </p:spPr>
        </p:pic>
        <p:pic>
          <p:nvPicPr>
            <p:cNvPr id="30" name="Ábra 29">
              <a:extLst>
                <a:ext uri="{FF2B5EF4-FFF2-40B4-BE49-F238E27FC236}">
                  <a16:creationId xmlns:a16="http://schemas.microsoft.com/office/drawing/2014/main" id="{5E4F5D9C-01D6-41AA-81E8-FC1602E9E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16205" y="2272457"/>
              <a:ext cx="827249" cy="449907"/>
            </a:xfrm>
            <a:prstGeom prst="rect">
              <a:avLst/>
            </a:prstGeom>
          </p:spPr>
        </p:pic>
      </p:grp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112BC5F8-E88D-4AFB-9F64-2CCA8E1F20DA}"/>
              </a:ext>
            </a:extLst>
          </p:cNvPr>
          <p:cNvSpPr txBox="1"/>
          <p:nvPr/>
        </p:nvSpPr>
        <p:spPr>
          <a:xfrm>
            <a:off x="349247" y="1295703"/>
            <a:ext cx="3809332" cy="503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900"/>
              </a:spcBef>
            </a:pPr>
            <a:r>
              <a:rPr lang="hu-HU" b="1" dirty="0"/>
              <a:t>Rendes érettségi vizsga </a:t>
            </a:r>
          </a:p>
          <a:p>
            <a:pPr>
              <a:spcBef>
                <a:spcPts val="3900"/>
              </a:spcBef>
            </a:pPr>
            <a:r>
              <a:rPr lang="hu-HU" b="1" dirty="0"/>
              <a:t>Előrehozott érettségi vizsga</a:t>
            </a:r>
            <a:r>
              <a:rPr lang="hu-HU" dirty="0"/>
              <a:t> </a:t>
            </a:r>
          </a:p>
          <a:p>
            <a:pPr>
              <a:spcBef>
                <a:spcPts val="3900"/>
              </a:spcBef>
            </a:pPr>
            <a:r>
              <a:rPr lang="hu-HU" b="1" dirty="0"/>
              <a:t>Szintemelő érettségi vizsga</a:t>
            </a:r>
            <a:r>
              <a:rPr lang="hu-HU" dirty="0"/>
              <a:t> </a:t>
            </a:r>
          </a:p>
          <a:p>
            <a:pPr>
              <a:spcBef>
                <a:spcPts val="3900"/>
              </a:spcBef>
            </a:pPr>
            <a:r>
              <a:rPr lang="hu-HU" b="1" dirty="0"/>
              <a:t>Pótló</a:t>
            </a:r>
            <a:r>
              <a:rPr lang="hu-HU" dirty="0"/>
              <a:t> </a:t>
            </a:r>
            <a:r>
              <a:rPr lang="hu-HU" b="1" dirty="0"/>
              <a:t>érettségi vizsga</a:t>
            </a:r>
            <a:endParaRPr lang="hu-HU" dirty="0"/>
          </a:p>
          <a:p>
            <a:pPr>
              <a:spcBef>
                <a:spcPts val="3900"/>
              </a:spcBef>
            </a:pPr>
            <a:r>
              <a:rPr lang="hu-HU" b="1" dirty="0"/>
              <a:t>Javító</a:t>
            </a:r>
            <a:r>
              <a:rPr lang="hu-HU" dirty="0"/>
              <a:t> </a:t>
            </a:r>
            <a:r>
              <a:rPr lang="hu-HU" b="1" dirty="0"/>
              <a:t>érettségi vizsga</a:t>
            </a:r>
            <a:endParaRPr lang="hu-HU" dirty="0"/>
          </a:p>
          <a:p>
            <a:pPr>
              <a:spcBef>
                <a:spcPts val="3900"/>
              </a:spcBef>
            </a:pPr>
            <a:r>
              <a:rPr lang="hu-HU" b="1" dirty="0"/>
              <a:t>Ismétlő</a:t>
            </a:r>
            <a:r>
              <a:rPr lang="hu-HU" dirty="0"/>
              <a:t> </a:t>
            </a:r>
            <a:r>
              <a:rPr lang="hu-HU" b="1" dirty="0"/>
              <a:t>érettségi vizsga</a:t>
            </a:r>
            <a:endParaRPr lang="hu-HU" dirty="0"/>
          </a:p>
          <a:p>
            <a:pPr>
              <a:spcBef>
                <a:spcPts val="3900"/>
              </a:spcBef>
            </a:pPr>
            <a:r>
              <a:rPr lang="hu-HU" b="1" dirty="0"/>
              <a:t>Kiegészítő érettségi vizsga</a:t>
            </a:r>
            <a:endParaRPr lang="hu-HU" dirty="0"/>
          </a:p>
        </p:txBody>
      </p:sp>
      <p:sp>
        <p:nvSpPr>
          <p:cNvPr id="41" name="Szövegdoboz 40">
            <a:extLst>
              <a:ext uri="{FF2B5EF4-FFF2-40B4-BE49-F238E27FC236}">
                <a16:creationId xmlns:a16="http://schemas.microsoft.com/office/drawing/2014/main" id="{B7B1097E-6D81-4DA4-B543-3D041667359C}"/>
              </a:ext>
            </a:extLst>
          </p:cNvPr>
          <p:cNvSpPr txBox="1"/>
          <p:nvPr/>
        </p:nvSpPr>
        <p:spPr>
          <a:xfrm>
            <a:off x="5016512" y="1139014"/>
            <a:ext cx="6937165" cy="530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hu-HU" sz="1400" dirty="0"/>
              <a:t>Ha ebben a vizsgaidőszakban fejezed be a középiskolát, és még tanulói jogviszonyod van, vagy a középiskola befejezését követően első alkalom­mal mész érettségi vizsgára.</a:t>
            </a:r>
          </a:p>
          <a:p>
            <a:pPr>
              <a:spcBef>
                <a:spcPts val="900"/>
              </a:spcBef>
            </a:pPr>
            <a:r>
              <a:rPr lang="hu-HU" sz="1400" dirty="0"/>
              <a:t>Ha még tanulói jogviszonyban állsz, nem ebben a vizsgaidőszakban feje­zed be a középiskolát, és első alkalommal teszel érettségi vizsgát a vá­lasz­tott tárgyból. </a:t>
            </a:r>
          </a:p>
          <a:p>
            <a:pPr>
              <a:spcBef>
                <a:spcPts val="900"/>
              </a:spcBef>
            </a:pPr>
            <a:r>
              <a:rPr lang="hu-HU" sz="1400" dirty="0"/>
              <a:t>Egy vizsgatárgyból már eredményes középszintű vizsgát tettél, ebből </a:t>
            </a:r>
            <a:br>
              <a:rPr lang="hu-HU" sz="1400" dirty="0"/>
            </a:br>
            <a:r>
              <a:rPr lang="hu-HU" sz="1400" dirty="0"/>
              <a:t>a vizsgatárgyból szeretnél emelt szinten is vizsgázni és az adott tárgyból még nincs emelt szintű eredményed.</a:t>
            </a:r>
          </a:p>
          <a:p>
            <a:pPr>
              <a:spcBef>
                <a:spcPts val="900"/>
              </a:spcBef>
            </a:pPr>
            <a:r>
              <a:rPr lang="hu-HU" sz="1400" dirty="0"/>
              <a:t>Olyan tárgyból szeretnél érettségizni, amire már korábban jelentkeztél, </a:t>
            </a:r>
            <a:br>
              <a:rPr lang="hu-HU" sz="1400" dirty="0"/>
            </a:br>
            <a:r>
              <a:rPr lang="hu-HU" sz="1400" dirty="0"/>
              <a:t>de nem tudtad teljesíteni. Arról a vizsgáról kiállított törzslapkivonaton záradékban az szerepel, hogy az adott tárgyból pótló vizsgát tehetsz.</a:t>
            </a:r>
          </a:p>
          <a:p>
            <a:pPr>
              <a:spcBef>
                <a:spcPts val="900"/>
              </a:spcBef>
            </a:pPr>
            <a:r>
              <a:rPr lang="hu-HU" sz="1400" dirty="0"/>
              <a:t>Olyan tárgyból szeretnél érettségizni, amire már korábban jelentkeztél, </a:t>
            </a:r>
            <a:br>
              <a:rPr lang="hu-HU" sz="1400" dirty="0"/>
            </a:br>
            <a:r>
              <a:rPr lang="hu-HU" sz="1400" dirty="0"/>
              <a:t>de nem tudtad teljesíteni. Arról a vizsgáról kiállított törzslapkivonaton záradékban az szerepel, hogy az adott tárgyból javító vizsgát tehetsz.</a:t>
            </a:r>
          </a:p>
          <a:p>
            <a:pPr>
              <a:spcBef>
                <a:spcPts val="900"/>
              </a:spcBef>
            </a:pPr>
            <a:r>
              <a:rPr lang="hu-HU" sz="1400" dirty="0"/>
              <a:t>Ha már van érettségi bizonyítványod, és egy korábban sikeresen letett vizsgatárgyból szeretnél újból leérettségizni. Ez lehet a korábbi vizsgával azonos szinten letett vizsga vagy emelt szintű vizsga középszinten történő megismétlése.</a:t>
            </a:r>
          </a:p>
          <a:p>
            <a:pPr>
              <a:spcBef>
                <a:spcPts val="900"/>
              </a:spcBef>
            </a:pPr>
            <a:r>
              <a:rPr lang="hu-HU" sz="1400" dirty="0"/>
              <a:t>Már van érettségi bizonyítványod, és olyan tárgyból szeretnél vizsgázni, ami­ből korábban még nem tettél érettségi vizsgát. </a:t>
            </a:r>
          </a:p>
        </p:txBody>
      </p:sp>
      <p:pic>
        <p:nvPicPr>
          <p:cNvPr id="32" name="Ábra 31">
            <a:hlinkClick r:id="rId6" action="ppaction://hlinksldjump"/>
            <a:extLst>
              <a:ext uri="{FF2B5EF4-FFF2-40B4-BE49-F238E27FC236}">
                <a16:creationId xmlns:a16="http://schemas.microsoft.com/office/drawing/2014/main" id="{2AAE7D90-8B0D-459A-8213-FA3DDCB0E8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6275" y="144661"/>
            <a:ext cx="474464" cy="47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65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BF192D3C-B311-4F05-BA7F-4DC875001910}"/>
              </a:ext>
            </a:extLst>
          </p:cNvPr>
          <p:cNvSpPr/>
          <p:nvPr/>
        </p:nvSpPr>
        <p:spPr>
          <a:xfrm>
            <a:off x="80667" y="99621"/>
            <a:ext cx="3189094" cy="318909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D88336"/>
          </a:solidFill>
        </p:spPr>
        <p:txBody>
          <a:bodyPr/>
          <a:lstStyle/>
          <a:p>
            <a:endParaRPr lang="hu-HU" dirty="0"/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987CD48B-B93F-415B-ABB7-C6348A8FF511}"/>
              </a:ext>
            </a:extLst>
          </p:cNvPr>
          <p:cNvSpPr/>
          <p:nvPr/>
        </p:nvSpPr>
        <p:spPr>
          <a:xfrm>
            <a:off x="4493482" y="-1407184"/>
            <a:ext cx="5614650" cy="5614658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bg1"/>
          </a:solidFill>
        </p:spPr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9255D155-8ED4-4F43-B48B-63BA880888C6}"/>
              </a:ext>
            </a:extLst>
          </p:cNvPr>
          <p:cNvSpPr/>
          <p:nvPr/>
        </p:nvSpPr>
        <p:spPr>
          <a:xfrm>
            <a:off x="1312206" y="3086926"/>
            <a:ext cx="4669494" cy="466949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A6D2C5"/>
          </a:solidFill>
        </p:spPr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CA9E443D-02C0-445E-A788-A1C9BC34359E}"/>
              </a:ext>
            </a:extLst>
          </p:cNvPr>
          <p:cNvSpPr txBox="1"/>
          <p:nvPr/>
        </p:nvSpPr>
        <p:spPr>
          <a:xfrm>
            <a:off x="327716" y="540006"/>
            <a:ext cx="26949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Külföldi vagy külföldi rendszerű középiskolai tanulóként csak</a:t>
            </a:r>
            <a:br>
              <a:rPr lang="hu-HU" b="1" dirty="0">
                <a:solidFill>
                  <a:schemeClr val="bg1"/>
                </a:solidFill>
              </a:rPr>
            </a:br>
            <a:r>
              <a:rPr lang="hu-HU" b="1" dirty="0">
                <a:solidFill>
                  <a:schemeClr val="bg1"/>
                </a:solidFill>
              </a:rPr>
              <a:t>a végzés évében, előrehozott vizsgára lehet jelentkezni.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B3750089-09BD-404A-B2EF-B7B59986FAD0}"/>
              </a:ext>
            </a:extLst>
          </p:cNvPr>
          <p:cNvSpPr txBox="1"/>
          <p:nvPr/>
        </p:nvSpPr>
        <p:spPr>
          <a:xfrm>
            <a:off x="5213532" y="131265"/>
            <a:ext cx="4174551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400" b="1" dirty="0"/>
              <a:t>PÓTLÓ VIZSGA </a:t>
            </a:r>
            <a:r>
              <a:rPr lang="hu-HU" sz="1400" dirty="0"/>
              <a:t>esetében ha vannak olyan vizsgarészek, amiket korábban sikeresen tel­jesítettél (min. 12%-ot elértél rajta), akkor (amennyiben nem változtak a tárgy vizsgakövetelményei) ezeket már nem kell újra teljesíteni. Arról, hogy kéred-e ezen vizsgarészek beszámítását, a jelentkezésed leadásakor kell írásban nyilatkoznod.</a:t>
            </a:r>
          </a:p>
          <a:p>
            <a:pPr>
              <a:spcBef>
                <a:spcPts val="600"/>
              </a:spcBef>
            </a:pPr>
            <a:r>
              <a:rPr lang="hu-HU" sz="1400" dirty="0"/>
              <a:t>Példa: ha történelem írásbeli részén korábbi vizsga alkalmával elértél 13%-ot, de nem tudtál megjelenni a szóbelin, akkor most dönthetsz úgy, hogy eben a vizsgaidőszak­ban csak szóbelit teszel, és az írásbeli ered­ményét megtartod.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3359C057-B428-40F3-BA44-DA660AE8D00C}"/>
              </a:ext>
            </a:extLst>
          </p:cNvPr>
          <p:cNvSpPr txBox="1"/>
          <p:nvPr/>
        </p:nvSpPr>
        <p:spPr>
          <a:xfrm>
            <a:off x="1829198" y="3972135"/>
            <a:ext cx="3927607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400" b="1" dirty="0">
                <a:solidFill>
                  <a:schemeClr val="tx1"/>
                </a:solidFill>
              </a:rPr>
              <a:t>JAVÍTÓ VIZSGA </a:t>
            </a:r>
            <a:r>
              <a:rPr lang="hu-HU" sz="1400" dirty="0">
                <a:solidFill>
                  <a:schemeClr val="tx1"/>
                </a:solidFill>
              </a:rPr>
              <a:t>esetében a korábbi vizsga sikertelenségének oka lehet, ha </a:t>
            </a:r>
            <a:r>
              <a:rPr lang="hu-HU" sz="1400" b="1" dirty="0">
                <a:solidFill>
                  <a:schemeClr val="tx1"/>
                </a:solidFill>
              </a:rPr>
              <a:t>saját hibádból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1"/>
                </a:solidFill>
              </a:rPr>
              <a:t>nem kezdted meg, vagy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1"/>
                </a:solidFill>
              </a:rPr>
              <a:t>megkezdted, de nem fejezted be az érettségi vizsgát, vagy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1"/>
                </a:solidFill>
              </a:rPr>
              <a:t>nem sikerült teljesítened a vizsga kö­vetelményeit, ezért az sikertelen lett. </a:t>
            </a:r>
          </a:p>
          <a:p>
            <a:pPr>
              <a:spcBef>
                <a:spcPts val="600"/>
              </a:spcBef>
            </a:pPr>
            <a:r>
              <a:rPr lang="hu-HU" sz="1400" dirty="0">
                <a:solidFill>
                  <a:schemeClr val="tx1"/>
                </a:solidFill>
              </a:rPr>
              <a:t>Javító vizsga esetében minden vizsgarészt újból kell teljesíteni, attól függetlenül, hogy rendelkezel-e már korábbi részered­ményekkel.</a:t>
            </a:r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442BBA32-4BCE-46C6-A06B-864712699EB6}"/>
              </a:ext>
            </a:extLst>
          </p:cNvPr>
          <p:cNvSpPr/>
          <p:nvPr/>
        </p:nvSpPr>
        <p:spPr>
          <a:xfrm>
            <a:off x="7575869" y="3747965"/>
            <a:ext cx="5176507" cy="51765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512329F2-E09A-4E54-8693-2A676001BF45}"/>
              </a:ext>
            </a:extLst>
          </p:cNvPr>
          <p:cNvSpPr txBox="1"/>
          <p:nvPr/>
        </p:nvSpPr>
        <p:spPr>
          <a:xfrm>
            <a:off x="8128132" y="4896243"/>
            <a:ext cx="3960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400" dirty="0"/>
              <a:t>Ha sikertelen lett az előrehozott vizsgád vagy az érettségi megszerzése előtt letett szintemelő vizsgád, akkor </a:t>
            </a:r>
            <a:r>
              <a:rPr lang="hu-HU" sz="1400" b="1" dirty="0"/>
              <a:t>pótló vizsgát </a:t>
            </a:r>
            <a:r>
              <a:rPr lang="hu-HU" sz="1400" dirty="0"/>
              <a:t>bármelyik következő vizsgaidőszakban tehetsz, javítót azonban legkorábban csak a végzés évében, a rendes érettségi  vizsgaidőszakban tehetsz.</a:t>
            </a:r>
          </a:p>
        </p:txBody>
      </p:sp>
      <p:pic>
        <p:nvPicPr>
          <p:cNvPr id="11" name="Ábra 10">
            <a:extLst>
              <a:ext uri="{FF2B5EF4-FFF2-40B4-BE49-F238E27FC236}">
                <a16:creationId xmlns:a16="http://schemas.microsoft.com/office/drawing/2014/main" id="{670E208B-87AD-4F2A-8C8C-762B9F195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539216">
            <a:off x="9742180" y="1734518"/>
            <a:ext cx="3086746" cy="1321416"/>
          </a:xfrm>
          <a:prstGeom prst="rect">
            <a:avLst/>
          </a:prstGeom>
        </p:spPr>
      </p:pic>
      <p:pic>
        <p:nvPicPr>
          <p:cNvPr id="5" name="Ábra 4">
            <a:extLst>
              <a:ext uri="{FF2B5EF4-FFF2-40B4-BE49-F238E27FC236}">
                <a16:creationId xmlns:a16="http://schemas.microsoft.com/office/drawing/2014/main" id="{B4BD19A2-56EA-49C9-BB1D-B3062570D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68" y="5696462"/>
            <a:ext cx="1103482" cy="945842"/>
          </a:xfrm>
          <a:prstGeom prst="rect">
            <a:avLst/>
          </a:prstGeom>
        </p:spPr>
      </p:pic>
      <p:pic>
        <p:nvPicPr>
          <p:cNvPr id="9" name="Ábra 8">
            <a:extLst>
              <a:ext uri="{FF2B5EF4-FFF2-40B4-BE49-F238E27FC236}">
                <a16:creationId xmlns:a16="http://schemas.microsoft.com/office/drawing/2014/main" id="{E057065C-CBC1-4B07-82F2-E0EBDE6EC6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76672">
            <a:off x="3581777" y="1586491"/>
            <a:ext cx="789183" cy="1147903"/>
          </a:xfrm>
          <a:prstGeom prst="rect">
            <a:avLst/>
          </a:prstGeom>
        </p:spPr>
      </p:pic>
      <p:pic>
        <p:nvPicPr>
          <p:cNvPr id="13" name="Ábra 12">
            <a:extLst>
              <a:ext uri="{FF2B5EF4-FFF2-40B4-BE49-F238E27FC236}">
                <a16:creationId xmlns:a16="http://schemas.microsoft.com/office/drawing/2014/main" id="{476963D1-6305-405E-9678-02226505EC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70555" y="4500444"/>
            <a:ext cx="894133" cy="921228"/>
          </a:xfrm>
          <a:prstGeom prst="rect">
            <a:avLst/>
          </a:prstGeom>
        </p:spPr>
      </p:pic>
      <p:pic>
        <p:nvPicPr>
          <p:cNvPr id="16" name="Ábra 15">
            <a:extLst>
              <a:ext uri="{FF2B5EF4-FFF2-40B4-BE49-F238E27FC236}">
                <a16:creationId xmlns:a16="http://schemas.microsoft.com/office/drawing/2014/main" id="{D5DD9870-36F8-46B6-BBE6-3810FE30CC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712408">
            <a:off x="10197092" y="2319675"/>
            <a:ext cx="775072" cy="966032"/>
          </a:xfrm>
          <a:prstGeom prst="rect">
            <a:avLst/>
          </a:prstGeom>
        </p:spPr>
      </p:pic>
      <p:pic>
        <p:nvPicPr>
          <p:cNvPr id="18" name="Ábra 17">
            <a:extLst>
              <a:ext uri="{FF2B5EF4-FFF2-40B4-BE49-F238E27FC236}">
                <a16:creationId xmlns:a16="http://schemas.microsoft.com/office/drawing/2014/main" id="{601DBABE-59C2-4791-8709-E53EC2BF99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637883">
            <a:off x="361431" y="3681551"/>
            <a:ext cx="917887" cy="745783"/>
          </a:xfrm>
          <a:prstGeom prst="rect">
            <a:avLst/>
          </a:prstGeom>
        </p:spPr>
      </p:pic>
      <p:pic>
        <p:nvPicPr>
          <p:cNvPr id="19" name="Ábra 18">
            <a:extLst>
              <a:ext uri="{FF2B5EF4-FFF2-40B4-BE49-F238E27FC236}">
                <a16:creationId xmlns:a16="http://schemas.microsoft.com/office/drawing/2014/main" id="{983A8942-2E6E-4563-B054-33850B41AF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604911" y="378190"/>
            <a:ext cx="1013348" cy="558641"/>
          </a:xfrm>
          <a:prstGeom prst="rect">
            <a:avLst/>
          </a:prstGeom>
        </p:spPr>
      </p:pic>
      <p:pic>
        <p:nvPicPr>
          <p:cNvPr id="20" name="Ábra 19">
            <a:extLst>
              <a:ext uri="{FF2B5EF4-FFF2-40B4-BE49-F238E27FC236}">
                <a16:creationId xmlns:a16="http://schemas.microsoft.com/office/drawing/2014/main" id="{C51C440C-D331-45B5-A6AF-E3F80C5D98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664721">
            <a:off x="6306403" y="5803600"/>
            <a:ext cx="575658" cy="731565"/>
          </a:xfrm>
          <a:prstGeom prst="rect">
            <a:avLst/>
          </a:prstGeom>
        </p:spPr>
      </p:pic>
      <p:pic>
        <p:nvPicPr>
          <p:cNvPr id="21" name="Ábra 20">
            <a:extLst>
              <a:ext uri="{FF2B5EF4-FFF2-40B4-BE49-F238E27FC236}">
                <a16:creationId xmlns:a16="http://schemas.microsoft.com/office/drawing/2014/main" id="{6ED16B63-B168-4CFC-8C65-8AC70E2021E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956715">
            <a:off x="3382145" y="212062"/>
            <a:ext cx="7143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29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zis 27">
            <a:extLst>
              <a:ext uri="{FF2B5EF4-FFF2-40B4-BE49-F238E27FC236}">
                <a16:creationId xmlns:a16="http://schemas.microsoft.com/office/drawing/2014/main" id="{122CA6F5-D109-46CC-8734-D4B0EEFC9A6F}"/>
              </a:ext>
            </a:extLst>
          </p:cNvPr>
          <p:cNvSpPr/>
          <p:nvPr/>
        </p:nvSpPr>
        <p:spPr>
          <a:xfrm>
            <a:off x="7160255" y="2285959"/>
            <a:ext cx="4412953" cy="4412951"/>
          </a:xfrm>
          <a:prstGeom prst="ellipse">
            <a:avLst/>
          </a:prstGeom>
          <a:solidFill>
            <a:srgbClr val="DBE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6A2E10B-6D3F-41E3-9B60-529B346C2504}"/>
              </a:ext>
            </a:extLst>
          </p:cNvPr>
          <p:cNvSpPr txBox="1">
            <a:spLocks/>
          </p:cNvSpPr>
          <p:nvPr/>
        </p:nvSpPr>
        <p:spPr>
          <a:xfrm>
            <a:off x="1531358" y="191079"/>
            <a:ext cx="10660642" cy="646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</a:pPr>
            <a:r>
              <a:rPr lang="hu-HU" sz="2000" b="1" dirty="0">
                <a:latin typeface="+mj-lt"/>
              </a:rPr>
              <a:t>MILYEN VIZSGATÁRGYAKBÓL LEHET/KELL ÉRETTSÉGIZNEM?</a:t>
            </a: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2069EB7F-56B3-4A6A-A8E8-2996DB3CF7FE}"/>
              </a:ext>
            </a:extLst>
          </p:cNvPr>
          <p:cNvSpPr/>
          <p:nvPr/>
        </p:nvSpPr>
        <p:spPr>
          <a:xfrm>
            <a:off x="7234059" y="936839"/>
            <a:ext cx="2858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ea typeface="Calibri" panose="020F0502020204030204" pitchFamily="34" charset="0"/>
                <a:cs typeface="Times New Roman" panose="02020603050405020304" pitchFamily="18" charset="0"/>
              </a:rPr>
              <a:t>A 2026-ban választ­ható érettségi vizsga­tárgyak listája </a:t>
            </a:r>
            <a:r>
              <a:rPr lang="hu-HU" b="1" u="sng" dirty="0">
                <a:solidFill>
                  <a:srgbClr val="42827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itt elérhető</a:t>
            </a:r>
            <a:r>
              <a:rPr lang="hu-HU" b="1" dirty="0">
                <a:solidFill>
                  <a:srgbClr val="42827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b="1" dirty="0">
              <a:solidFill>
                <a:srgbClr val="428270"/>
              </a:solidFill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4E164695-9F5C-4875-88DE-1CDF39FB4679}"/>
              </a:ext>
            </a:extLst>
          </p:cNvPr>
          <p:cNvSpPr txBox="1"/>
          <p:nvPr/>
        </p:nvSpPr>
        <p:spPr>
          <a:xfrm>
            <a:off x="1548421" y="938781"/>
            <a:ext cx="50994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hu-HU" b="1" dirty="0"/>
              <a:t>Az érettségi bizonyítvány kiállításá­hoz alapvetően az alábbi 5 tárgyból kell sikeres vizsgát tenni</a:t>
            </a:r>
          </a:p>
        </p:txBody>
      </p:sp>
      <p:sp>
        <p:nvSpPr>
          <p:cNvPr id="34" name="AutoShape 10">
            <a:extLst>
              <a:ext uri="{FF2B5EF4-FFF2-40B4-BE49-F238E27FC236}">
                <a16:creationId xmlns:a16="http://schemas.microsoft.com/office/drawing/2014/main" id="{CE4C9558-A5F9-47FA-9355-462ECEFF5BEC}"/>
              </a:ext>
            </a:extLst>
          </p:cNvPr>
          <p:cNvSpPr/>
          <p:nvPr/>
        </p:nvSpPr>
        <p:spPr>
          <a:xfrm>
            <a:off x="0" y="381893"/>
            <a:ext cx="1342391" cy="0"/>
          </a:xfrm>
          <a:prstGeom prst="line">
            <a:avLst/>
          </a:prstGeom>
          <a:ln w="38100" cap="flat">
            <a:solidFill>
              <a:srgbClr val="428270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60" name="Téglalap 59">
            <a:extLst>
              <a:ext uri="{FF2B5EF4-FFF2-40B4-BE49-F238E27FC236}">
                <a16:creationId xmlns:a16="http://schemas.microsoft.com/office/drawing/2014/main" id="{295B316E-9ACC-4B63-B99E-3D21427DAB49}"/>
              </a:ext>
            </a:extLst>
          </p:cNvPr>
          <p:cNvSpPr/>
          <p:nvPr/>
        </p:nvSpPr>
        <p:spPr>
          <a:xfrm>
            <a:off x="6365925" y="1727739"/>
            <a:ext cx="492056" cy="5130261"/>
          </a:xfrm>
          <a:prstGeom prst="rect">
            <a:avLst/>
          </a:prstGeom>
          <a:solidFill>
            <a:srgbClr val="FAF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C6A2A86E-5BFE-4CBE-8D7B-E6CA8774DE7F}"/>
              </a:ext>
            </a:extLst>
          </p:cNvPr>
          <p:cNvGrpSpPr/>
          <p:nvPr/>
        </p:nvGrpSpPr>
        <p:grpSpPr>
          <a:xfrm>
            <a:off x="9973452" y="406147"/>
            <a:ext cx="1932073" cy="1932073"/>
            <a:chOff x="10184813" y="309114"/>
            <a:chExt cx="1932073" cy="1932073"/>
          </a:xfrm>
        </p:grpSpPr>
        <p:pic>
          <p:nvPicPr>
            <p:cNvPr id="5" name="Ábra 4">
              <a:extLst>
                <a:ext uri="{FF2B5EF4-FFF2-40B4-BE49-F238E27FC236}">
                  <a16:creationId xmlns:a16="http://schemas.microsoft.com/office/drawing/2014/main" id="{31E397A2-CFD7-4A6F-82CE-B2BAD0F4B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7979913">
              <a:off x="10184813" y="309114"/>
              <a:ext cx="1932073" cy="1932073"/>
            </a:xfrm>
            <a:prstGeom prst="rect">
              <a:avLst/>
            </a:prstGeom>
          </p:spPr>
        </p:pic>
        <p:grpSp>
          <p:nvGrpSpPr>
            <p:cNvPr id="6" name="Csoportba foglalás 5">
              <a:extLst>
                <a:ext uri="{FF2B5EF4-FFF2-40B4-BE49-F238E27FC236}">
                  <a16:creationId xmlns:a16="http://schemas.microsoft.com/office/drawing/2014/main" id="{F7AC87A3-933D-4F09-BA93-63B7C295D749}"/>
                </a:ext>
              </a:extLst>
            </p:cNvPr>
            <p:cNvGrpSpPr/>
            <p:nvPr/>
          </p:nvGrpSpPr>
          <p:grpSpPr>
            <a:xfrm>
              <a:off x="10482519" y="606820"/>
              <a:ext cx="1336660" cy="1336660"/>
              <a:chOff x="1748001" y="5068214"/>
              <a:chExt cx="1336660" cy="1336660"/>
            </a:xfrm>
          </p:grpSpPr>
          <p:pic>
            <p:nvPicPr>
              <p:cNvPr id="7" name="Kép 6">
                <a:extLst>
                  <a:ext uri="{FF2B5EF4-FFF2-40B4-BE49-F238E27FC236}">
                    <a16:creationId xmlns:a16="http://schemas.microsoft.com/office/drawing/2014/main" id="{E9B28E94-844A-422F-B577-EC10D18F0D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48001" y="5068214"/>
                <a:ext cx="1336660" cy="1336660"/>
              </a:xfrm>
              <a:prstGeom prst="rect">
                <a:avLst/>
              </a:prstGeom>
            </p:spPr>
          </p:pic>
          <p:sp>
            <p:nvSpPr>
              <p:cNvPr id="8" name="Téglalap 7">
                <a:extLst>
                  <a:ext uri="{FF2B5EF4-FFF2-40B4-BE49-F238E27FC236}">
                    <a16:creationId xmlns:a16="http://schemas.microsoft.com/office/drawing/2014/main" id="{B57CB7C6-CB42-4C6A-B767-1364B30ED06A}"/>
                  </a:ext>
                </a:extLst>
              </p:cNvPr>
              <p:cNvSpPr/>
              <p:nvPr/>
            </p:nvSpPr>
            <p:spPr>
              <a:xfrm>
                <a:off x="2308860" y="5615940"/>
                <a:ext cx="207645" cy="2400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3" name="Szövegdoboz 2">
            <a:extLst>
              <a:ext uri="{FF2B5EF4-FFF2-40B4-BE49-F238E27FC236}">
                <a16:creationId xmlns:a16="http://schemas.microsoft.com/office/drawing/2014/main" id="{044C1FA2-F753-4A43-AA8C-033D34F54229}"/>
              </a:ext>
            </a:extLst>
          </p:cNvPr>
          <p:cNvSpPr txBox="1"/>
          <p:nvPr/>
        </p:nvSpPr>
        <p:spPr>
          <a:xfrm>
            <a:off x="7234058" y="2604646"/>
            <a:ext cx="4671467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hu-HU" sz="1400" dirty="0"/>
              <a:t>Ha még középiskolába jársz, akkor csak olyan tárgyakból vizsgázhatsz, amiből lezárt ered­ménnyel rendelkezel, vagyis teljesítetted a rád vonatkozó tantárgyi követelmé­nyeket.</a:t>
            </a:r>
          </a:p>
          <a:p>
            <a:pPr>
              <a:spcBef>
                <a:spcPts val="800"/>
              </a:spcBef>
            </a:pPr>
            <a:r>
              <a:rPr lang="hu-HU" sz="1400" dirty="0"/>
              <a:t>Ha már végeztél a középiskolában, akkor már nincs ilyen kikötés. Olyan tárgyból is vizsgáz­hatsz, amit nem tanultál az iskoládban.</a:t>
            </a:r>
          </a:p>
          <a:p>
            <a:pPr>
              <a:spcBef>
                <a:spcPts val="800"/>
              </a:spcBef>
            </a:pPr>
            <a:r>
              <a:rPr lang="hu-HU" sz="1400" dirty="0"/>
              <a:t>A középiskola befejezését követően az érettségi vizsgák száma nincs korlátozva, életkorhoz sincs kötve, és egy adott vizsgatárgyból annyiszor tehetsz érettségi vizsgát, ahányszor szeretnél. Egy vizsgaidőszakban egy vagy akár több vizsga­tárgyból is lehet érettségi vizsgát tenni.</a:t>
            </a:r>
          </a:p>
          <a:p>
            <a:pPr>
              <a:spcBef>
                <a:spcPts val="800"/>
              </a:spcBef>
            </a:pPr>
            <a:r>
              <a:rPr lang="hu-HU" sz="1400" dirty="0"/>
              <a:t>A kivételekről, mentességekről tanulói jog­vi­szony­ban a „saját" középiskoládban kaphatsz személyre szabott tájékoztatást.</a:t>
            </a:r>
          </a:p>
        </p:txBody>
      </p:sp>
      <p:grpSp>
        <p:nvGrpSpPr>
          <p:cNvPr id="38" name="Csoportba foglalás 37">
            <a:extLst>
              <a:ext uri="{FF2B5EF4-FFF2-40B4-BE49-F238E27FC236}">
                <a16:creationId xmlns:a16="http://schemas.microsoft.com/office/drawing/2014/main" id="{DBC02D01-0E49-47B6-ADDB-118700FAA692}"/>
              </a:ext>
            </a:extLst>
          </p:cNvPr>
          <p:cNvGrpSpPr/>
          <p:nvPr/>
        </p:nvGrpSpPr>
        <p:grpSpPr>
          <a:xfrm>
            <a:off x="553534" y="1889139"/>
            <a:ext cx="6270373" cy="792000"/>
            <a:chOff x="553534" y="1869889"/>
            <a:chExt cx="6270373" cy="792000"/>
          </a:xfrm>
        </p:grpSpPr>
        <p:pic>
          <p:nvPicPr>
            <p:cNvPr id="29" name="Ábra 28">
              <a:extLst>
                <a:ext uri="{FF2B5EF4-FFF2-40B4-BE49-F238E27FC236}">
                  <a16:creationId xmlns:a16="http://schemas.microsoft.com/office/drawing/2014/main" id="{AEF6181B-5E77-4D4E-B2C6-7BFF810D5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0800000" flipV="1">
              <a:off x="870351" y="1948171"/>
              <a:ext cx="5953556" cy="691699"/>
            </a:xfrm>
            <a:prstGeom prst="rect">
              <a:avLst/>
            </a:prstGeom>
          </p:spPr>
        </p:pic>
        <p:sp>
          <p:nvSpPr>
            <p:cNvPr id="17" name="Téglalap 16">
              <a:extLst>
                <a:ext uri="{FF2B5EF4-FFF2-40B4-BE49-F238E27FC236}">
                  <a16:creationId xmlns:a16="http://schemas.microsoft.com/office/drawing/2014/main" id="{FB4E6C03-ECD4-4662-8D25-7092C0F73C21}"/>
                </a:ext>
              </a:extLst>
            </p:cNvPr>
            <p:cNvSpPr/>
            <p:nvPr/>
          </p:nvSpPr>
          <p:spPr>
            <a:xfrm>
              <a:off x="1548421" y="2068333"/>
              <a:ext cx="35381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3000"/>
                </a:spcBef>
              </a:pPr>
              <a:r>
                <a:rPr lang="hu-HU" b="1" dirty="0"/>
                <a:t>magyar nyelv és irodalom</a:t>
              </a:r>
            </a:p>
          </p:txBody>
        </p:sp>
        <p:pic>
          <p:nvPicPr>
            <p:cNvPr id="23" name="Ábra 22">
              <a:extLst>
                <a:ext uri="{FF2B5EF4-FFF2-40B4-BE49-F238E27FC236}">
                  <a16:creationId xmlns:a16="http://schemas.microsoft.com/office/drawing/2014/main" id="{ACEB259A-C66D-455D-B0A4-3203B16A9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53534" y="1869889"/>
              <a:ext cx="792000" cy="792000"/>
            </a:xfrm>
            <a:prstGeom prst="rect">
              <a:avLst/>
            </a:prstGeom>
          </p:spPr>
        </p:pic>
      </p:grpSp>
      <p:grpSp>
        <p:nvGrpSpPr>
          <p:cNvPr id="39" name="Csoportba foglalás 38">
            <a:extLst>
              <a:ext uri="{FF2B5EF4-FFF2-40B4-BE49-F238E27FC236}">
                <a16:creationId xmlns:a16="http://schemas.microsoft.com/office/drawing/2014/main" id="{417F1E2B-0365-494D-8D9A-5C4BDF914CFA}"/>
              </a:ext>
            </a:extLst>
          </p:cNvPr>
          <p:cNvGrpSpPr/>
          <p:nvPr/>
        </p:nvGrpSpPr>
        <p:grpSpPr>
          <a:xfrm>
            <a:off x="553534" y="2682646"/>
            <a:ext cx="6270373" cy="792000"/>
            <a:chOff x="553534" y="2682646"/>
            <a:chExt cx="6270373" cy="792000"/>
          </a:xfrm>
        </p:grpSpPr>
        <p:pic>
          <p:nvPicPr>
            <p:cNvPr id="35" name="Ábra 34">
              <a:extLst>
                <a:ext uri="{FF2B5EF4-FFF2-40B4-BE49-F238E27FC236}">
                  <a16:creationId xmlns:a16="http://schemas.microsoft.com/office/drawing/2014/main" id="{F20F019D-A4AF-4370-B996-2159ED8AD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0800000" flipV="1">
              <a:off x="870351" y="2755769"/>
              <a:ext cx="5953556" cy="691699"/>
            </a:xfrm>
            <a:prstGeom prst="rect">
              <a:avLst/>
            </a:prstGeom>
          </p:spPr>
        </p:pic>
        <p:sp>
          <p:nvSpPr>
            <p:cNvPr id="19" name="Téglalap 18">
              <a:extLst>
                <a:ext uri="{FF2B5EF4-FFF2-40B4-BE49-F238E27FC236}">
                  <a16:creationId xmlns:a16="http://schemas.microsoft.com/office/drawing/2014/main" id="{FC9573A5-75F3-4215-8B85-28B10B79E2F1}"/>
                </a:ext>
              </a:extLst>
            </p:cNvPr>
            <p:cNvSpPr/>
            <p:nvPr/>
          </p:nvSpPr>
          <p:spPr>
            <a:xfrm>
              <a:off x="1548421" y="2877060"/>
              <a:ext cx="16193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7200"/>
                </a:spcBef>
              </a:pPr>
              <a:r>
                <a:rPr lang="hu-HU" b="1" dirty="0"/>
                <a:t>történelem</a:t>
              </a:r>
            </a:p>
          </p:txBody>
        </p:sp>
        <p:pic>
          <p:nvPicPr>
            <p:cNvPr id="25" name="Ábra 24">
              <a:extLst>
                <a:ext uri="{FF2B5EF4-FFF2-40B4-BE49-F238E27FC236}">
                  <a16:creationId xmlns:a16="http://schemas.microsoft.com/office/drawing/2014/main" id="{6EC5BECF-9333-4AAE-A6BC-F14B1445C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53534" y="2682646"/>
              <a:ext cx="792000" cy="792000"/>
            </a:xfrm>
            <a:prstGeom prst="rect">
              <a:avLst/>
            </a:prstGeom>
          </p:spPr>
        </p:pic>
      </p:grpSp>
      <p:grpSp>
        <p:nvGrpSpPr>
          <p:cNvPr id="41" name="Csoportba foglalás 40">
            <a:extLst>
              <a:ext uri="{FF2B5EF4-FFF2-40B4-BE49-F238E27FC236}">
                <a16:creationId xmlns:a16="http://schemas.microsoft.com/office/drawing/2014/main" id="{72AC9164-03A4-4643-8647-732AB78CDA4B}"/>
              </a:ext>
            </a:extLst>
          </p:cNvPr>
          <p:cNvGrpSpPr/>
          <p:nvPr/>
        </p:nvGrpSpPr>
        <p:grpSpPr>
          <a:xfrm>
            <a:off x="553534" y="3475375"/>
            <a:ext cx="6270374" cy="792000"/>
            <a:chOff x="553534" y="3475375"/>
            <a:chExt cx="6270374" cy="792000"/>
          </a:xfrm>
        </p:grpSpPr>
        <p:pic>
          <p:nvPicPr>
            <p:cNvPr id="36" name="Ábra 35">
              <a:extLst>
                <a:ext uri="{FF2B5EF4-FFF2-40B4-BE49-F238E27FC236}">
                  <a16:creationId xmlns:a16="http://schemas.microsoft.com/office/drawing/2014/main" id="{ED415341-FBCF-4116-8AD8-4FE090902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0800000" flipV="1">
              <a:off x="870352" y="3539462"/>
              <a:ext cx="5953556" cy="691699"/>
            </a:xfrm>
            <a:prstGeom prst="rect">
              <a:avLst/>
            </a:prstGeom>
          </p:spPr>
        </p:pic>
        <p:sp>
          <p:nvSpPr>
            <p:cNvPr id="20" name="Téglalap 19">
              <a:extLst>
                <a:ext uri="{FF2B5EF4-FFF2-40B4-BE49-F238E27FC236}">
                  <a16:creationId xmlns:a16="http://schemas.microsoft.com/office/drawing/2014/main" id="{616EB1EC-6AF8-43D0-B375-60E88A836ADB}"/>
                </a:ext>
              </a:extLst>
            </p:cNvPr>
            <p:cNvSpPr/>
            <p:nvPr/>
          </p:nvSpPr>
          <p:spPr>
            <a:xfrm>
              <a:off x="1548421" y="3651450"/>
              <a:ext cx="17331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6600"/>
                </a:spcBef>
              </a:pPr>
              <a:r>
                <a:rPr lang="hu-HU" b="1" dirty="0"/>
                <a:t>matematika</a:t>
              </a:r>
            </a:p>
          </p:txBody>
        </p:sp>
        <p:pic>
          <p:nvPicPr>
            <p:cNvPr id="27" name="Ábra 26">
              <a:extLst>
                <a:ext uri="{FF2B5EF4-FFF2-40B4-BE49-F238E27FC236}">
                  <a16:creationId xmlns:a16="http://schemas.microsoft.com/office/drawing/2014/main" id="{92721078-D810-4BD6-AE1A-3708B784B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53534" y="3475375"/>
              <a:ext cx="792000" cy="792000"/>
            </a:xfrm>
            <a:prstGeom prst="rect">
              <a:avLst/>
            </a:prstGeom>
          </p:spPr>
        </p:pic>
      </p:grpSp>
      <p:grpSp>
        <p:nvGrpSpPr>
          <p:cNvPr id="42" name="Csoportba foglalás 41">
            <a:extLst>
              <a:ext uri="{FF2B5EF4-FFF2-40B4-BE49-F238E27FC236}">
                <a16:creationId xmlns:a16="http://schemas.microsoft.com/office/drawing/2014/main" id="{8ECD57BA-E0AF-4F3B-9A8E-007F4494D805}"/>
              </a:ext>
            </a:extLst>
          </p:cNvPr>
          <p:cNvGrpSpPr/>
          <p:nvPr/>
        </p:nvGrpSpPr>
        <p:grpSpPr>
          <a:xfrm>
            <a:off x="553532" y="4325308"/>
            <a:ext cx="6234181" cy="1015112"/>
            <a:chOff x="553532" y="4325308"/>
            <a:chExt cx="6234181" cy="1015112"/>
          </a:xfrm>
        </p:grpSpPr>
        <p:pic>
          <p:nvPicPr>
            <p:cNvPr id="32" name="Ábra 31">
              <a:extLst>
                <a:ext uri="{FF2B5EF4-FFF2-40B4-BE49-F238E27FC236}">
                  <a16:creationId xmlns:a16="http://schemas.microsoft.com/office/drawing/2014/main" id="{A1ADD955-1F77-4CBC-9AAD-40C5EAFC0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10800000" flipV="1">
              <a:off x="870352" y="4325308"/>
              <a:ext cx="5917361" cy="1015112"/>
            </a:xfrm>
            <a:prstGeom prst="rect">
              <a:avLst/>
            </a:prstGeom>
          </p:spPr>
        </p:pic>
        <p:sp>
          <p:nvSpPr>
            <p:cNvPr id="21" name="Téglalap 20">
              <a:extLst>
                <a:ext uri="{FF2B5EF4-FFF2-40B4-BE49-F238E27FC236}">
                  <a16:creationId xmlns:a16="http://schemas.microsoft.com/office/drawing/2014/main" id="{05DD27CD-BF12-4387-BA80-BBEF96597274}"/>
                </a:ext>
              </a:extLst>
            </p:cNvPr>
            <p:cNvSpPr/>
            <p:nvPr/>
          </p:nvSpPr>
          <p:spPr>
            <a:xfrm>
              <a:off x="1548421" y="4369315"/>
              <a:ext cx="4347367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0"/>
                </a:spcBef>
              </a:pPr>
              <a:r>
                <a:rPr lang="hu-HU" b="1" dirty="0"/>
                <a:t>idegen nyelv</a:t>
              </a:r>
              <a:br>
                <a:rPr lang="hu-HU" dirty="0"/>
              </a:br>
              <a:r>
                <a:rPr lang="hu-HU" sz="1400" dirty="0"/>
                <a:t>a nemzetiségi nevelés-oktatásban részt vevők számára anyanyelv és irodalom</a:t>
              </a:r>
            </a:p>
          </p:txBody>
        </p:sp>
        <p:pic>
          <p:nvPicPr>
            <p:cNvPr id="31" name="Ábra 30">
              <a:extLst>
                <a:ext uri="{FF2B5EF4-FFF2-40B4-BE49-F238E27FC236}">
                  <a16:creationId xmlns:a16="http://schemas.microsoft.com/office/drawing/2014/main" id="{72FFA7C1-80BD-4AB2-AA09-88B40A697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53532" y="4393641"/>
              <a:ext cx="792002" cy="792000"/>
            </a:xfrm>
            <a:prstGeom prst="rect">
              <a:avLst/>
            </a:prstGeom>
          </p:spPr>
        </p:pic>
      </p:grpSp>
      <p:grpSp>
        <p:nvGrpSpPr>
          <p:cNvPr id="43" name="Csoportba foglalás 42">
            <a:extLst>
              <a:ext uri="{FF2B5EF4-FFF2-40B4-BE49-F238E27FC236}">
                <a16:creationId xmlns:a16="http://schemas.microsoft.com/office/drawing/2014/main" id="{36D67CAF-FF84-4848-86D2-61847A62B95C}"/>
              </a:ext>
            </a:extLst>
          </p:cNvPr>
          <p:cNvGrpSpPr/>
          <p:nvPr/>
        </p:nvGrpSpPr>
        <p:grpSpPr>
          <a:xfrm>
            <a:off x="553534" y="5464609"/>
            <a:ext cx="6221364" cy="1268229"/>
            <a:chOff x="553534" y="5464609"/>
            <a:chExt cx="6221364" cy="1268229"/>
          </a:xfrm>
        </p:grpSpPr>
        <p:pic>
          <p:nvPicPr>
            <p:cNvPr id="40" name="Ábra 39">
              <a:extLst>
                <a:ext uri="{FF2B5EF4-FFF2-40B4-BE49-F238E27FC236}">
                  <a16:creationId xmlns:a16="http://schemas.microsoft.com/office/drawing/2014/main" id="{FF0AB42A-158B-4103-AAB7-D7BEDC0BC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56498" y="5464609"/>
              <a:ext cx="5918400" cy="1268229"/>
            </a:xfrm>
            <a:prstGeom prst="rect">
              <a:avLst/>
            </a:prstGeom>
          </p:spPr>
        </p:pic>
        <p:sp>
          <p:nvSpPr>
            <p:cNvPr id="22" name="Téglalap 21">
              <a:extLst>
                <a:ext uri="{FF2B5EF4-FFF2-40B4-BE49-F238E27FC236}">
                  <a16:creationId xmlns:a16="http://schemas.microsoft.com/office/drawing/2014/main" id="{99ECF4C2-6352-4D30-96BE-4E57D3B44084}"/>
                </a:ext>
              </a:extLst>
            </p:cNvPr>
            <p:cNvSpPr/>
            <p:nvPr/>
          </p:nvSpPr>
          <p:spPr>
            <a:xfrm>
              <a:off x="1548421" y="5544166"/>
              <a:ext cx="487842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0"/>
                </a:spcBef>
              </a:pPr>
              <a:r>
                <a:rPr lang="hu-HU" b="1" dirty="0"/>
                <a:t>kötelezően választandó vizsgatárgy </a:t>
              </a:r>
              <a:br>
                <a:rPr lang="hu-HU" sz="1400" dirty="0"/>
              </a:br>
              <a:r>
                <a:rPr lang="hu-HU" sz="1400" dirty="0"/>
                <a:t>ez lehet egy második idegen nyelv is</a:t>
              </a:r>
            </a:p>
            <a:p>
              <a:pPr marL="216000" lvl="1" indent="-216000">
                <a:buFont typeface="Arial" panose="020B0604020202020204" pitchFamily="34" charset="0"/>
                <a:buChar char="•"/>
              </a:pPr>
              <a:r>
                <a:rPr lang="hu-HU" sz="1400" dirty="0"/>
                <a:t>technikumban helyette szakmai vizsgát kell tenni</a:t>
              </a:r>
            </a:p>
            <a:p>
              <a:pPr marL="216000" lvl="1" indent="-216000">
                <a:buFont typeface="Arial" panose="020B0604020202020204" pitchFamily="34" charset="0"/>
                <a:buChar char="•"/>
              </a:pPr>
              <a:r>
                <a:rPr lang="hu-HU" sz="1400" dirty="0"/>
                <a:t>szakgimnáziumban képesítő vizsgával kiváltható</a:t>
              </a:r>
            </a:p>
          </p:txBody>
        </p:sp>
        <p:pic>
          <p:nvPicPr>
            <p:cNvPr id="37" name="Ábra 36">
              <a:extLst>
                <a:ext uri="{FF2B5EF4-FFF2-40B4-BE49-F238E27FC236}">
                  <a16:creationId xmlns:a16="http://schemas.microsoft.com/office/drawing/2014/main" id="{55ED7C92-4A65-4AE0-9C99-51D206641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553534" y="5659853"/>
              <a:ext cx="792000" cy="792000"/>
            </a:xfrm>
            <a:prstGeom prst="rect">
              <a:avLst/>
            </a:prstGeom>
          </p:spPr>
        </p:pic>
      </p:grpSp>
      <p:pic>
        <p:nvPicPr>
          <p:cNvPr id="45" name="Ábra 44">
            <a:hlinkClick r:id="rId23" action="ppaction://hlinksldjump"/>
            <a:extLst>
              <a:ext uri="{FF2B5EF4-FFF2-40B4-BE49-F238E27FC236}">
                <a16:creationId xmlns:a16="http://schemas.microsoft.com/office/drawing/2014/main" id="{26BCF9DA-3761-427D-B42D-40D28493A37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76275" y="144661"/>
            <a:ext cx="474464" cy="47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82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lipszis 39">
            <a:extLst>
              <a:ext uri="{FF2B5EF4-FFF2-40B4-BE49-F238E27FC236}">
                <a16:creationId xmlns:a16="http://schemas.microsoft.com/office/drawing/2014/main" id="{BA84806E-B9DE-40BF-B3E3-ACA555474BA8}"/>
              </a:ext>
            </a:extLst>
          </p:cNvPr>
          <p:cNvSpPr/>
          <p:nvPr/>
        </p:nvSpPr>
        <p:spPr>
          <a:xfrm>
            <a:off x="7873999" y="2706546"/>
            <a:ext cx="5021479" cy="5055080"/>
          </a:xfrm>
          <a:prstGeom prst="ellipse">
            <a:avLst/>
          </a:prstGeom>
          <a:solidFill>
            <a:srgbClr val="F7E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A0F9169-039B-4BF2-BF97-23550252020A}"/>
              </a:ext>
            </a:extLst>
          </p:cNvPr>
          <p:cNvSpPr txBox="1">
            <a:spLocks/>
          </p:cNvSpPr>
          <p:nvPr/>
        </p:nvSpPr>
        <p:spPr>
          <a:xfrm>
            <a:off x="1531358" y="191079"/>
            <a:ext cx="10660642" cy="646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</a:pPr>
            <a:r>
              <a:rPr lang="hu-HU" sz="2000" b="1" dirty="0">
                <a:latin typeface="+mj-lt"/>
              </a:rPr>
              <a:t>KELL-E FIZETNEM AZ ÉRETTSÉGI VIZSGÁÉRT?</a:t>
            </a:r>
            <a:endParaRPr lang="hu-HU" sz="2000" b="1" dirty="0"/>
          </a:p>
        </p:txBody>
      </p:sp>
      <p:sp>
        <p:nvSpPr>
          <p:cNvPr id="3" name="AutoShape 10">
            <a:extLst>
              <a:ext uri="{FF2B5EF4-FFF2-40B4-BE49-F238E27FC236}">
                <a16:creationId xmlns:a16="http://schemas.microsoft.com/office/drawing/2014/main" id="{E531AACA-2542-42D6-955F-64AAB45AE4E6}"/>
              </a:ext>
            </a:extLst>
          </p:cNvPr>
          <p:cNvSpPr/>
          <p:nvPr/>
        </p:nvSpPr>
        <p:spPr>
          <a:xfrm>
            <a:off x="0" y="381893"/>
            <a:ext cx="1342391" cy="0"/>
          </a:xfrm>
          <a:prstGeom prst="line">
            <a:avLst/>
          </a:prstGeom>
          <a:ln w="38100" cap="flat">
            <a:solidFill>
              <a:srgbClr val="428270"/>
            </a:solidFill>
            <a:prstDash val="solid"/>
            <a:headEnd type="none" w="sm" len="sm"/>
            <a:tailEnd type="oval" w="lg" len="lg"/>
          </a:ln>
        </p:spPr>
      </p:sp>
      <p:grpSp>
        <p:nvGrpSpPr>
          <p:cNvPr id="31" name="Csoportba foglalás 30">
            <a:extLst>
              <a:ext uri="{FF2B5EF4-FFF2-40B4-BE49-F238E27FC236}">
                <a16:creationId xmlns:a16="http://schemas.microsoft.com/office/drawing/2014/main" id="{1032A828-8485-4580-944E-B7D1ADB1D820}"/>
              </a:ext>
            </a:extLst>
          </p:cNvPr>
          <p:cNvGrpSpPr/>
          <p:nvPr/>
        </p:nvGrpSpPr>
        <p:grpSpPr>
          <a:xfrm>
            <a:off x="7317188" y="1064261"/>
            <a:ext cx="1932073" cy="1932073"/>
            <a:chOff x="9185672" y="513761"/>
            <a:chExt cx="1932073" cy="1932073"/>
          </a:xfrm>
        </p:grpSpPr>
        <p:pic>
          <p:nvPicPr>
            <p:cNvPr id="23" name="Ábra 22">
              <a:extLst>
                <a:ext uri="{FF2B5EF4-FFF2-40B4-BE49-F238E27FC236}">
                  <a16:creationId xmlns:a16="http://schemas.microsoft.com/office/drawing/2014/main" id="{3A023ED3-B19E-4E96-A14B-D1386E699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4366750">
              <a:off x="9185672" y="513761"/>
              <a:ext cx="1932073" cy="1932073"/>
            </a:xfrm>
            <a:prstGeom prst="rect">
              <a:avLst/>
            </a:prstGeom>
          </p:spPr>
        </p:pic>
        <p:grpSp>
          <p:nvGrpSpPr>
            <p:cNvPr id="28" name="Csoportba foglalás 27">
              <a:extLst>
                <a:ext uri="{FF2B5EF4-FFF2-40B4-BE49-F238E27FC236}">
                  <a16:creationId xmlns:a16="http://schemas.microsoft.com/office/drawing/2014/main" id="{D18528E6-128F-4913-BA00-16167E1DE98E}"/>
                </a:ext>
              </a:extLst>
            </p:cNvPr>
            <p:cNvGrpSpPr/>
            <p:nvPr/>
          </p:nvGrpSpPr>
          <p:grpSpPr>
            <a:xfrm>
              <a:off x="9484908" y="825411"/>
              <a:ext cx="1323140" cy="1323140"/>
              <a:chOff x="9692572" y="2900896"/>
              <a:chExt cx="1323140" cy="1323140"/>
            </a:xfrm>
          </p:grpSpPr>
          <p:pic>
            <p:nvPicPr>
              <p:cNvPr id="16" name="Kép 15">
                <a:extLst>
                  <a:ext uri="{FF2B5EF4-FFF2-40B4-BE49-F238E27FC236}">
                    <a16:creationId xmlns:a16="http://schemas.microsoft.com/office/drawing/2014/main" id="{DD876DF3-80CF-4010-B467-EFE0C2AF87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92572" y="2900896"/>
                <a:ext cx="1323140" cy="1323140"/>
              </a:xfrm>
              <a:prstGeom prst="rect">
                <a:avLst/>
              </a:prstGeom>
            </p:spPr>
          </p:pic>
          <p:sp>
            <p:nvSpPr>
              <p:cNvPr id="11" name="Téglalap 10">
                <a:extLst>
                  <a:ext uri="{FF2B5EF4-FFF2-40B4-BE49-F238E27FC236}">
                    <a16:creationId xmlns:a16="http://schemas.microsoft.com/office/drawing/2014/main" id="{BF986E2F-DB7E-4F2F-A96E-DC6ACA879550}"/>
                  </a:ext>
                </a:extLst>
              </p:cNvPr>
              <p:cNvSpPr/>
              <p:nvPr/>
            </p:nvSpPr>
            <p:spPr>
              <a:xfrm>
                <a:off x="10231269" y="3416516"/>
                <a:ext cx="245745" cy="2775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33" name="Téglalap 32">
            <a:extLst>
              <a:ext uri="{FF2B5EF4-FFF2-40B4-BE49-F238E27FC236}">
                <a16:creationId xmlns:a16="http://schemas.microsoft.com/office/drawing/2014/main" id="{A7E21F30-2381-4406-AD64-E9AFD74CFEBC}"/>
              </a:ext>
            </a:extLst>
          </p:cNvPr>
          <p:cNvSpPr/>
          <p:nvPr/>
        </p:nvSpPr>
        <p:spPr>
          <a:xfrm>
            <a:off x="8728393" y="3388955"/>
            <a:ext cx="3381262" cy="309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/>
              <a:t>Ha </a:t>
            </a:r>
            <a:r>
              <a:rPr lang="hu-HU" sz="1400" b="1" dirty="0"/>
              <a:t>emelt szintű érettségi vizsgára </a:t>
            </a:r>
            <a:r>
              <a:rPr lang="hu-HU" sz="1400" dirty="0"/>
              <a:t>jelentkezel, akkor az érettségi vizsgát a területileg illetékes kormányhivatal szervezi.</a:t>
            </a:r>
          </a:p>
          <a:p>
            <a:pPr>
              <a:spcBef>
                <a:spcPts val="800"/>
              </a:spcBef>
            </a:pPr>
            <a:r>
              <a:rPr lang="hu-HU" sz="1400" dirty="0"/>
              <a:t>A kormányhivatal kijelöl egy isko­lát, ahol vizsgázol. Ez a középiskola azonban csak a helyszínt biztosítja a vizsga számára.</a:t>
            </a:r>
          </a:p>
          <a:p>
            <a:pPr>
              <a:spcBef>
                <a:spcPts val="800"/>
              </a:spcBef>
            </a:pPr>
            <a:r>
              <a:rPr lang="hu-HU" sz="1400" dirty="0"/>
              <a:t>A vizsga helyszínéről és pontos időpontjáról is a kormányhivatal fog értesíteni. Sem a megjelölt is­kola, sem az Oktatási Hivatal nem tud ilyen kérdésekben választ adni.</a:t>
            </a:r>
          </a:p>
        </p:txBody>
      </p:sp>
      <p:grpSp>
        <p:nvGrpSpPr>
          <p:cNvPr id="44" name="Csoportba foglalás 43">
            <a:extLst>
              <a:ext uri="{FF2B5EF4-FFF2-40B4-BE49-F238E27FC236}">
                <a16:creationId xmlns:a16="http://schemas.microsoft.com/office/drawing/2014/main" id="{B18958B9-11EF-448E-A7E0-49873FD6A874}"/>
              </a:ext>
            </a:extLst>
          </p:cNvPr>
          <p:cNvGrpSpPr/>
          <p:nvPr/>
        </p:nvGrpSpPr>
        <p:grpSpPr>
          <a:xfrm>
            <a:off x="4991434" y="4532622"/>
            <a:ext cx="3612257" cy="3612257"/>
            <a:chOff x="1647256" y="4575001"/>
            <a:chExt cx="3612257" cy="3612257"/>
          </a:xfrm>
        </p:grpSpPr>
        <p:sp>
          <p:nvSpPr>
            <p:cNvPr id="43" name="Ellipszis 42">
              <a:extLst>
                <a:ext uri="{FF2B5EF4-FFF2-40B4-BE49-F238E27FC236}">
                  <a16:creationId xmlns:a16="http://schemas.microsoft.com/office/drawing/2014/main" id="{F90E8320-9299-4DFD-80AB-C8348CA28F2B}"/>
                </a:ext>
              </a:extLst>
            </p:cNvPr>
            <p:cNvSpPr/>
            <p:nvPr/>
          </p:nvSpPr>
          <p:spPr>
            <a:xfrm>
              <a:off x="1647256" y="4575001"/>
              <a:ext cx="3612257" cy="3612257"/>
            </a:xfrm>
            <a:prstGeom prst="ellipse">
              <a:avLst/>
            </a:prstGeom>
            <a:solidFill>
              <a:srgbClr val="D88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2" name="Téglalap 31">
              <a:extLst>
                <a:ext uri="{FF2B5EF4-FFF2-40B4-BE49-F238E27FC236}">
                  <a16:creationId xmlns:a16="http://schemas.microsoft.com/office/drawing/2014/main" id="{1DC404F9-5218-42D9-A794-FE3DCD92A75B}"/>
                </a:ext>
              </a:extLst>
            </p:cNvPr>
            <p:cNvSpPr/>
            <p:nvPr/>
          </p:nvSpPr>
          <p:spPr>
            <a:xfrm>
              <a:off x="1950099" y="4970021"/>
              <a:ext cx="3006571" cy="175432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 már leadott jelentkezést a jelentkezési határidő lejárta után nem lehet megváltoztatni vagy visszavonni.</a:t>
              </a:r>
            </a:p>
          </p:txBody>
        </p:sp>
      </p:grpSp>
      <p:sp>
        <p:nvSpPr>
          <p:cNvPr id="47" name="Cím 1">
            <a:extLst>
              <a:ext uri="{FF2B5EF4-FFF2-40B4-BE49-F238E27FC236}">
                <a16:creationId xmlns:a16="http://schemas.microsoft.com/office/drawing/2014/main" id="{F5F97716-7953-48A8-9EBD-71D0482DB757}"/>
              </a:ext>
            </a:extLst>
          </p:cNvPr>
          <p:cNvSpPr txBox="1">
            <a:spLocks/>
          </p:cNvSpPr>
          <p:nvPr/>
        </p:nvSpPr>
        <p:spPr>
          <a:xfrm>
            <a:off x="579590" y="5305671"/>
            <a:ext cx="10660642" cy="646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</a:pPr>
            <a:r>
              <a:rPr lang="hu-HU" sz="2000" b="1" dirty="0">
                <a:latin typeface="+mj-lt"/>
              </a:rPr>
              <a:t>TOVÁBBI TUDNIVALÓK</a:t>
            </a:r>
            <a:br>
              <a:rPr lang="hu-HU" sz="2000" b="1" dirty="0">
                <a:latin typeface="+mj-lt"/>
              </a:rPr>
            </a:br>
            <a:r>
              <a:rPr lang="hu-HU" sz="2000" b="1" dirty="0">
                <a:latin typeface="+mj-lt"/>
              </a:rPr>
              <a:t>A LEADOTT JELENTKEZÉSRŐL</a:t>
            </a:r>
          </a:p>
        </p:txBody>
      </p:sp>
      <p:sp>
        <p:nvSpPr>
          <p:cNvPr id="48" name="AutoShape 10">
            <a:extLst>
              <a:ext uri="{FF2B5EF4-FFF2-40B4-BE49-F238E27FC236}">
                <a16:creationId xmlns:a16="http://schemas.microsoft.com/office/drawing/2014/main" id="{A7C545E8-A595-4739-81B6-0939E4908506}"/>
              </a:ext>
            </a:extLst>
          </p:cNvPr>
          <p:cNvSpPr/>
          <p:nvPr/>
        </p:nvSpPr>
        <p:spPr>
          <a:xfrm rot="16200000">
            <a:off x="-186088" y="6146673"/>
            <a:ext cx="1342391" cy="0"/>
          </a:xfrm>
          <a:prstGeom prst="line">
            <a:avLst/>
          </a:prstGeom>
          <a:ln w="38100" cap="flat">
            <a:solidFill>
              <a:srgbClr val="428270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F73B79A7-0041-4BEC-8AD3-0AAFC229595F}"/>
              </a:ext>
            </a:extLst>
          </p:cNvPr>
          <p:cNvSpPr txBox="1"/>
          <p:nvPr/>
        </p:nvSpPr>
        <p:spPr>
          <a:xfrm>
            <a:off x="8781984" y="211656"/>
            <a:ext cx="27221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A vizsgadíjakról</a:t>
            </a:r>
            <a:br>
              <a:rPr lang="hu-HU" dirty="0"/>
            </a:br>
            <a:r>
              <a:rPr lang="hu-HU" b="1" dirty="0">
                <a:solidFill>
                  <a:srgbClr val="42827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itt tájékozódhatsz</a:t>
            </a:r>
            <a:endParaRPr lang="hu-HU" b="1" dirty="0"/>
          </a:p>
        </p:txBody>
      </p:sp>
      <p:pic>
        <p:nvPicPr>
          <p:cNvPr id="13" name="Ábra 12">
            <a:extLst>
              <a:ext uri="{FF2B5EF4-FFF2-40B4-BE49-F238E27FC236}">
                <a16:creationId xmlns:a16="http://schemas.microsoft.com/office/drawing/2014/main" id="{F4EB6963-9195-4791-BDD6-8024DA3B0E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942422">
            <a:off x="4535331" y="4106417"/>
            <a:ext cx="931972" cy="788592"/>
          </a:xfrm>
          <a:prstGeom prst="rect">
            <a:avLst/>
          </a:prstGeom>
        </p:spPr>
      </p:pic>
      <p:pic>
        <p:nvPicPr>
          <p:cNvPr id="15" name="Ábra 14">
            <a:extLst>
              <a:ext uri="{FF2B5EF4-FFF2-40B4-BE49-F238E27FC236}">
                <a16:creationId xmlns:a16="http://schemas.microsoft.com/office/drawing/2014/main" id="{20C866C5-D92B-45F6-AB5D-A321593CF4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12225" y="3138229"/>
            <a:ext cx="937517" cy="803586"/>
          </a:xfrm>
          <a:prstGeom prst="rect">
            <a:avLst/>
          </a:prstGeom>
        </p:spPr>
      </p:pic>
      <p:pic>
        <p:nvPicPr>
          <p:cNvPr id="19" name="Ábra 18">
            <a:extLst>
              <a:ext uri="{FF2B5EF4-FFF2-40B4-BE49-F238E27FC236}">
                <a16:creationId xmlns:a16="http://schemas.microsoft.com/office/drawing/2014/main" id="{77E44C15-646C-4701-BC36-3E8869C656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1224042">
            <a:off x="6652911" y="660353"/>
            <a:ext cx="628650" cy="914400"/>
          </a:xfrm>
          <a:prstGeom prst="rect">
            <a:avLst/>
          </a:prstGeom>
        </p:spPr>
      </p:pic>
      <p:pic>
        <p:nvPicPr>
          <p:cNvPr id="24" name="Ábra 23">
            <a:extLst>
              <a:ext uri="{FF2B5EF4-FFF2-40B4-BE49-F238E27FC236}">
                <a16:creationId xmlns:a16="http://schemas.microsoft.com/office/drawing/2014/main" id="{1DBA251B-CB40-4AC2-B9BF-B42F4412B9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25" y="4752867"/>
            <a:ext cx="847725" cy="876300"/>
          </a:xfrm>
          <a:prstGeom prst="rect">
            <a:avLst/>
          </a:prstGeom>
        </p:spPr>
      </p:pic>
      <p:pic>
        <p:nvPicPr>
          <p:cNvPr id="25" name="Ábra 24">
            <a:extLst>
              <a:ext uri="{FF2B5EF4-FFF2-40B4-BE49-F238E27FC236}">
                <a16:creationId xmlns:a16="http://schemas.microsoft.com/office/drawing/2014/main" id="{E36248B1-F8C8-4751-AAB8-DE6DD30DC64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9414393">
            <a:off x="2693961" y="4672925"/>
            <a:ext cx="779620" cy="803245"/>
          </a:xfrm>
          <a:prstGeom prst="rect">
            <a:avLst/>
          </a:prstGeom>
        </p:spPr>
      </p:pic>
      <p:pic>
        <p:nvPicPr>
          <p:cNvPr id="49" name="Ábra 48">
            <a:extLst>
              <a:ext uri="{FF2B5EF4-FFF2-40B4-BE49-F238E27FC236}">
                <a16:creationId xmlns:a16="http://schemas.microsoft.com/office/drawing/2014/main" id="{30055F18-D0EE-404E-AF03-A35231331BA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968364">
            <a:off x="9809907" y="1317793"/>
            <a:ext cx="1303291" cy="1001476"/>
          </a:xfrm>
          <a:prstGeom prst="rect">
            <a:avLst/>
          </a:prstGeom>
        </p:spPr>
      </p:pic>
      <p:grpSp>
        <p:nvGrpSpPr>
          <p:cNvPr id="22" name="Csoportba foglalás 21">
            <a:extLst>
              <a:ext uri="{FF2B5EF4-FFF2-40B4-BE49-F238E27FC236}">
                <a16:creationId xmlns:a16="http://schemas.microsoft.com/office/drawing/2014/main" id="{9AC190C8-A1E6-40D1-BA96-650268DCAA1D}"/>
              </a:ext>
            </a:extLst>
          </p:cNvPr>
          <p:cNvGrpSpPr/>
          <p:nvPr/>
        </p:nvGrpSpPr>
        <p:grpSpPr>
          <a:xfrm>
            <a:off x="458961" y="789914"/>
            <a:ext cx="2897156" cy="4004675"/>
            <a:chOff x="458961" y="532739"/>
            <a:chExt cx="2897156" cy="4004675"/>
          </a:xfrm>
        </p:grpSpPr>
        <p:grpSp>
          <p:nvGrpSpPr>
            <p:cNvPr id="45" name="Csoportba foglalás 44">
              <a:extLst>
                <a:ext uri="{FF2B5EF4-FFF2-40B4-BE49-F238E27FC236}">
                  <a16:creationId xmlns:a16="http://schemas.microsoft.com/office/drawing/2014/main" id="{7C308DDC-11EB-42B1-B0C0-BB046289F11F}"/>
                </a:ext>
              </a:extLst>
            </p:cNvPr>
            <p:cNvGrpSpPr/>
            <p:nvPr/>
          </p:nvGrpSpPr>
          <p:grpSpPr>
            <a:xfrm>
              <a:off x="485107" y="734737"/>
              <a:ext cx="2871010" cy="3802677"/>
              <a:chOff x="383507" y="968417"/>
              <a:chExt cx="2871010" cy="3802677"/>
            </a:xfrm>
          </p:grpSpPr>
          <p:sp>
            <p:nvSpPr>
              <p:cNvPr id="17" name="Téglalap: lekerekített 16">
                <a:extLst>
                  <a:ext uri="{FF2B5EF4-FFF2-40B4-BE49-F238E27FC236}">
                    <a16:creationId xmlns:a16="http://schemas.microsoft.com/office/drawing/2014/main" id="{A6BDE608-3033-466C-97AD-DFAED21812BE}"/>
                  </a:ext>
                </a:extLst>
              </p:cNvPr>
              <p:cNvSpPr/>
              <p:nvPr/>
            </p:nvSpPr>
            <p:spPr>
              <a:xfrm>
                <a:off x="383507" y="1287523"/>
                <a:ext cx="2871010" cy="3483571"/>
              </a:xfrm>
              <a:prstGeom prst="roundRect">
                <a:avLst/>
              </a:prstGeom>
              <a:solidFill>
                <a:srgbClr val="DBEDE8"/>
              </a:solidFill>
              <a:ln w="38100">
                <a:solidFill>
                  <a:srgbClr val="4282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9CC75DD1-378F-46D9-A219-98B33679F3A5}"/>
                  </a:ext>
                </a:extLst>
              </p:cNvPr>
              <p:cNvSpPr txBox="1"/>
              <p:nvPr/>
            </p:nvSpPr>
            <p:spPr>
              <a:xfrm>
                <a:off x="516155" y="1791296"/>
                <a:ext cx="2619054" cy="2780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indent="-171450">
                  <a:spcBef>
                    <a:spcPts val="800"/>
                  </a:spcBef>
                  <a:buFont typeface="Arial" panose="020B0604020202020204" pitchFamily="34" charset="0"/>
                  <a:buChar char="•"/>
                </a:pPr>
                <a:r>
                  <a:rPr lang="hu-HU" sz="1400" dirty="0">
                    <a:solidFill>
                      <a:schemeClr val="tx1"/>
                    </a:solidFill>
                  </a:rPr>
                  <a:t>Tanulói jogviszonyod van magyarországi közép­isko­­lával, és még nem szerezted meg az érett­ségi bizonyítványodat.</a:t>
                </a:r>
              </a:p>
              <a:p>
                <a:pPr marL="171450" indent="-171450">
                  <a:spcBef>
                    <a:spcPts val="800"/>
                  </a:spcBef>
                  <a:buFont typeface="Arial" panose="020B0604020202020204" pitchFamily="34" charset="0"/>
                  <a:buChar char="•"/>
                </a:pPr>
                <a:r>
                  <a:rPr lang="hu-HU" sz="1400" dirty="0">
                    <a:solidFill>
                      <a:schemeClr val="tx1"/>
                    </a:solidFill>
                  </a:rPr>
                  <a:t>Ha még a bizonyítvány meg­szerzése előtt, ta­nulói jogvi­szonyban tet­tél siker­telenül érettségi vizsgát, és ennek az első javító vagy pótló vizsgá­jára jelentkezel.</a:t>
                </a:r>
              </a:p>
            </p:txBody>
          </p:sp>
          <p:grpSp>
            <p:nvGrpSpPr>
              <p:cNvPr id="7" name="Csoportba foglalás 6">
                <a:extLst>
                  <a:ext uri="{FF2B5EF4-FFF2-40B4-BE49-F238E27FC236}">
                    <a16:creationId xmlns:a16="http://schemas.microsoft.com/office/drawing/2014/main" id="{E525A32D-C28C-428D-BAEB-D17A1B797981}"/>
                  </a:ext>
                </a:extLst>
              </p:cNvPr>
              <p:cNvGrpSpPr/>
              <p:nvPr/>
            </p:nvGrpSpPr>
            <p:grpSpPr>
              <a:xfrm>
                <a:off x="767512" y="968417"/>
                <a:ext cx="2103001" cy="638212"/>
                <a:chOff x="513199" y="1422400"/>
                <a:chExt cx="2103001" cy="638212"/>
              </a:xfrm>
            </p:grpSpPr>
            <p:sp>
              <p:nvSpPr>
                <p:cNvPr id="4" name="Freeform 11">
                  <a:extLst>
                    <a:ext uri="{FF2B5EF4-FFF2-40B4-BE49-F238E27FC236}">
                      <a16:creationId xmlns:a16="http://schemas.microsoft.com/office/drawing/2014/main" id="{CC9B4438-4D6E-42B5-9549-F0DBE04647AA}"/>
                    </a:ext>
                  </a:extLst>
                </p:cNvPr>
                <p:cNvSpPr/>
                <p:nvPr/>
              </p:nvSpPr>
              <p:spPr>
                <a:xfrm>
                  <a:off x="513199" y="1422400"/>
                  <a:ext cx="2103001" cy="638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272545">
                      <a:moveTo>
                        <a:pt x="127941" y="0"/>
                      </a:moveTo>
                      <a:lnTo>
                        <a:pt x="684859" y="0"/>
                      </a:lnTo>
                      <a:cubicBezTo>
                        <a:pt x="718791" y="0"/>
                        <a:pt x="751333" y="13479"/>
                        <a:pt x="775327" y="37473"/>
                      </a:cubicBezTo>
                      <a:cubicBezTo>
                        <a:pt x="799321" y="61467"/>
                        <a:pt x="812800" y="94009"/>
                        <a:pt x="812800" y="127941"/>
                      </a:cubicBezTo>
                      <a:lnTo>
                        <a:pt x="812800" y="144604"/>
                      </a:lnTo>
                      <a:cubicBezTo>
                        <a:pt x="812800" y="178536"/>
                        <a:pt x="799321" y="211079"/>
                        <a:pt x="775327" y="235072"/>
                      </a:cubicBezTo>
                      <a:cubicBezTo>
                        <a:pt x="751333" y="259066"/>
                        <a:pt x="718791" y="272545"/>
                        <a:pt x="684859" y="272545"/>
                      </a:cubicBezTo>
                      <a:lnTo>
                        <a:pt x="127941" y="272545"/>
                      </a:lnTo>
                      <a:cubicBezTo>
                        <a:pt x="94009" y="272545"/>
                        <a:pt x="61467" y="259066"/>
                        <a:pt x="37473" y="235072"/>
                      </a:cubicBezTo>
                      <a:cubicBezTo>
                        <a:pt x="13479" y="211079"/>
                        <a:pt x="0" y="178536"/>
                        <a:pt x="0" y="144604"/>
                      </a:cubicBezTo>
                      <a:lnTo>
                        <a:pt x="0" y="127941"/>
                      </a:lnTo>
                      <a:cubicBezTo>
                        <a:pt x="0" y="94009"/>
                        <a:pt x="13479" y="61467"/>
                        <a:pt x="37473" y="37473"/>
                      </a:cubicBezTo>
                      <a:cubicBezTo>
                        <a:pt x="61467" y="13479"/>
                        <a:pt x="94009" y="0"/>
                        <a:pt x="127941" y="0"/>
                      </a:cubicBezTo>
                      <a:close/>
                    </a:path>
                  </a:pathLst>
                </a:custGeom>
                <a:solidFill>
                  <a:srgbClr val="428270"/>
                </a:solidFill>
              </p:spPr>
            </p:sp>
            <p:sp>
              <p:nvSpPr>
                <p:cNvPr id="6" name="Szövegdoboz 5">
                  <a:extLst>
                    <a:ext uri="{FF2B5EF4-FFF2-40B4-BE49-F238E27FC236}">
                      <a16:creationId xmlns:a16="http://schemas.microsoft.com/office/drawing/2014/main" id="{8FC89918-1484-496F-BFF3-E812523B01C3}"/>
                    </a:ext>
                  </a:extLst>
                </p:cNvPr>
                <p:cNvSpPr txBox="1"/>
                <p:nvPr/>
              </p:nvSpPr>
              <p:spPr>
                <a:xfrm>
                  <a:off x="923349" y="1556840"/>
                  <a:ext cx="12827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hu-HU" sz="1800" b="1" dirty="0">
                      <a:solidFill>
                        <a:schemeClr val="bg1"/>
                      </a:solidFill>
                    </a:rPr>
                    <a:t>Nem</a:t>
                  </a:r>
                  <a:endParaRPr lang="hu-HU" dirty="0"/>
                </a:p>
              </p:txBody>
            </p:sp>
          </p:grpSp>
        </p:grpSp>
        <p:grpSp>
          <p:nvGrpSpPr>
            <p:cNvPr id="21" name="Csoportba foglalás 20">
              <a:extLst>
                <a:ext uri="{FF2B5EF4-FFF2-40B4-BE49-F238E27FC236}">
                  <a16:creationId xmlns:a16="http://schemas.microsoft.com/office/drawing/2014/main" id="{8BE8C245-FB4C-4FFB-8A75-84CABB7593D9}"/>
                </a:ext>
              </a:extLst>
            </p:cNvPr>
            <p:cNvGrpSpPr/>
            <p:nvPr/>
          </p:nvGrpSpPr>
          <p:grpSpPr>
            <a:xfrm>
              <a:off x="458961" y="532739"/>
              <a:ext cx="993968" cy="993968"/>
              <a:chOff x="458961" y="532739"/>
              <a:chExt cx="993968" cy="993968"/>
            </a:xfrm>
          </p:grpSpPr>
          <p:sp>
            <p:nvSpPr>
              <p:cNvPr id="52" name="Ellipszis 51">
                <a:extLst>
                  <a:ext uri="{FF2B5EF4-FFF2-40B4-BE49-F238E27FC236}">
                    <a16:creationId xmlns:a16="http://schemas.microsoft.com/office/drawing/2014/main" id="{5590BA17-C159-45A7-B681-00C2D90844A2}"/>
                  </a:ext>
                </a:extLst>
              </p:cNvPr>
              <p:cNvSpPr/>
              <p:nvPr/>
            </p:nvSpPr>
            <p:spPr>
              <a:xfrm>
                <a:off x="458961" y="532739"/>
                <a:ext cx="993968" cy="993968"/>
              </a:xfrm>
              <a:prstGeom prst="ellipse">
                <a:avLst/>
              </a:prstGeom>
              <a:solidFill>
                <a:srgbClr val="4282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18" name="Ábra 17">
                <a:extLst>
                  <a:ext uri="{FF2B5EF4-FFF2-40B4-BE49-F238E27FC236}">
                    <a16:creationId xmlns:a16="http://schemas.microsoft.com/office/drawing/2014/main" id="{FDB278DE-6D25-4C0C-818F-C694A08F18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624202" y="674200"/>
                <a:ext cx="676275" cy="676275"/>
              </a:xfrm>
              <a:prstGeom prst="rect">
                <a:avLst/>
              </a:prstGeom>
            </p:spPr>
          </p:pic>
          <p:cxnSp>
            <p:nvCxnSpPr>
              <p:cNvPr id="29" name="Egyenes összekötő 28">
                <a:extLst>
                  <a:ext uri="{FF2B5EF4-FFF2-40B4-BE49-F238E27FC236}">
                    <a16:creationId xmlns:a16="http://schemas.microsoft.com/office/drawing/2014/main" id="{6931D3A4-8B76-44BA-8F96-D0E9CA5FE8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7679" y="713313"/>
                <a:ext cx="619453" cy="619453"/>
              </a:xfrm>
              <a:prstGeom prst="line">
                <a:avLst/>
              </a:prstGeom>
              <a:ln w="76200">
                <a:solidFill>
                  <a:srgbClr val="CB75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E311DC4C-F4D7-4D83-A6E6-F587EE7D57F6}"/>
              </a:ext>
            </a:extLst>
          </p:cNvPr>
          <p:cNvGrpSpPr/>
          <p:nvPr/>
        </p:nvGrpSpPr>
        <p:grpSpPr>
          <a:xfrm>
            <a:off x="3620705" y="789914"/>
            <a:ext cx="2911090" cy="3270578"/>
            <a:chOff x="3620705" y="532739"/>
            <a:chExt cx="2911090" cy="3270578"/>
          </a:xfrm>
        </p:grpSpPr>
        <p:grpSp>
          <p:nvGrpSpPr>
            <p:cNvPr id="41" name="Csoportba foglalás 40">
              <a:extLst>
                <a:ext uri="{FF2B5EF4-FFF2-40B4-BE49-F238E27FC236}">
                  <a16:creationId xmlns:a16="http://schemas.microsoft.com/office/drawing/2014/main" id="{42783411-47A2-4D99-96BD-2260B5E874A3}"/>
                </a:ext>
              </a:extLst>
            </p:cNvPr>
            <p:cNvGrpSpPr/>
            <p:nvPr/>
          </p:nvGrpSpPr>
          <p:grpSpPr>
            <a:xfrm>
              <a:off x="3660785" y="734737"/>
              <a:ext cx="2871010" cy="3068580"/>
              <a:chOff x="4802634" y="954504"/>
              <a:chExt cx="2871010" cy="3068580"/>
            </a:xfrm>
          </p:grpSpPr>
          <p:sp>
            <p:nvSpPr>
              <p:cNvPr id="20" name="Téglalap: lekerekített 19">
                <a:extLst>
                  <a:ext uri="{FF2B5EF4-FFF2-40B4-BE49-F238E27FC236}">
                    <a16:creationId xmlns:a16="http://schemas.microsoft.com/office/drawing/2014/main" id="{251023B6-DA9B-4D46-B266-FB018A97D903}"/>
                  </a:ext>
                </a:extLst>
              </p:cNvPr>
              <p:cNvSpPr/>
              <p:nvPr/>
            </p:nvSpPr>
            <p:spPr>
              <a:xfrm>
                <a:off x="4802634" y="1282909"/>
                <a:ext cx="2871010" cy="2740175"/>
              </a:xfrm>
              <a:prstGeom prst="roundRect">
                <a:avLst/>
              </a:prstGeom>
              <a:solidFill>
                <a:srgbClr val="DBEDE8"/>
              </a:solidFill>
              <a:ln w="38100">
                <a:solidFill>
                  <a:srgbClr val="4282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A6A5D45E-FBEA-4016-9B0B-B5BCBE9CEF68}"/>
                  </a:ext>
                </a:extLst>
              </p:cNvPr>
              <p:cNvSpPr txBox="1"/>
              <p:nvPr/>
            </p:nvSpPr>
            <p:spPr>
              <a:xfrm>
                <a:off x="4870968" y="1736884"/>
                <a:ext cx="2802676" cy="2062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800"/>
                  </a:spcBef>
                </a:pPr>
                <a:r>
                  <a:rPr lang="hu-HU" sz="1400" dirty="0">
                    <a:solidFill>
                      <a:schemeClr val="tx1"/>
                    </a:solidFill>
                  </a:rPr>
                  <a:t>Minden egyéb esetben.</a:t>
                </a:r>
              </a:p>
              <a:p>
                <a:pPr>
                  <a:spcBef>
                    <a:spcPts val="800"/>
                  </a:spcBef>
                </a:pPr>
                <a:r>
                  <a:rPr lang="hu-HU" sz="1400" dirty="0">
                    <a:solidFill>
                      <a:schemeClr val="tx1"/>
                    </a:solidFill>
                  </a:rPr>
                  <a:t>A fizetendő összeg </a:t>
                </a:r>
                <a:br>
                  <a:rPr lang="hu-HU" sz="1400" dirty="0">
                    <a:solidFill>
                      <a:schemeClr val="tx1"/>
                    </a:solidFill>
                  </a:rPr>
                </a:br>
                <a:r>
                  <a:rPr lang="hu-HU" sz="1400" dirty="0">
                    <a:solidFill>
                      <a:schemeClr val="tx1"/>
                    </a:solidFill>
                  </a:rPr>
                  <a:t>a mindenkori minimálbér </a:t>
                </a:r>
                <a:br>
                  <a:rPr lang="hu-HU" sz="1400" dirty="0">
                    <a:solidFill>
                      <a:schemeClr val="tx1"/>
                    </a:solidFill>
                  </a:rPr>
                </a:br>
                <a:r>
                  <a:rPr lang="hu-HU" sz="1400" dirty="0">
                    <a:solidFill>
                      <a:schemeClr val="tx1"/>
                    </a:solidFill>
                  </a:rPr>
                  <a:t>15 </a:t>
                </a:r>
                <a:r>
                  <a:rPr lang="hu-HU" sz="1400" dirty="0"/>
                  <a:t>százaléka (</a:t>
                </a:r>
                <a:r>
                  <a:rPr lang="hu-HU" sz="1400" dirty="0">
                    <a:solidFill>
                      <a:schemeClr val="tx1"/>
                    </a:solidFill>
                  </a:rPr>
                  <a:t>középszint) és </a:t>
                </a:r>
                <a:br>
                  <a:rPr lang="hu-HU" sz="1400" dirty="0">
                    <a:solidFill>
                      <a:schemeClr val="tx1"/>
                    </a:solidFill>
                  </a:rPr>
                </a:br>
                <a:r>
                  <a:rPr lang="hu-HU" sz="1400" dirty="0"/>
                  <a:t>25 százaléka (</a:t>
                </a:r>
                <a:r>
                  <a:rPr lang="hu-HU" sz="1400" dirty="0">
                    <a:solidFill>
                      <a:schemeClr val="tx1"/>
                    </a:solidFill>
                  </a:rPr>
                  <a:t>emelt szint).</a:t>
                </a:r>
              </a:p>
              <a:p>
                <a:pPr algn="ctr">
                  <a:spcBef>
                    <a:spcPts val="2000"/>
                  </a:spcBef>
                </a:pPr>
                <a:r>
                  <a:rPr lang="hu-HU" sz="1400" b="1" dirty="0">
                    <a:solidFill>
                      <a:schemeClr val="tx1"/>
                    </a:solidFill>
                  </a:rPr>
                  <a:t>Középszint: 48 000 Ft</a:t>
                </a:r>
              </a:p>
              <a:p>
                <a:pPr algn="ctr">
                  <a:spcBef>
                    <a:spcPts val="800"/>
                  </a:spcBef>
                </a:pPr>
                <a:r>
                  <a:rPr lang="hu-HU" sz="1400" b="1" dirty="0">
                    <a:solidFill>
                      <a:schemeClr val="tx1"/>
                    </a:solidFill>
                  </a:rPr>
                  <a:t>Emelt szint: 81 000 Ft</a:t>
                </a:r>
              </a:p>
            </p:txBody>
          </p:sp>
          <p:grpSp>
            <p:nvGrpSpPr>
              <p:cNvPr id="8" name="Csoportba foglalás 7">
                <a:extLst>
                  <a:ext uri="{FF2B5EF4-FFF2-40B4-BE49-F238E27FC236}">
                    <a16:creationId xmlns:a16="http://schemas.microsoft.com/office/drawing/2014/main" id="{63292C04-4791-476C-B6BB-4E5593637E20}"/>
                  </a:ext>
                </a:extLst>
              </p:cNvPr>
              <p:cNvGrpSpPr/>
              <p:nvPr/>
            </p:nvGrpSpPr>
            <p:grpSpPr>
              <a:xfrm>
                <a:off x="5186639" y="954504"/>
                <a:ext cx="2103001" cy="638212"/>
                <a:chOff x="513199" y="1422400"/>
                <a:chExt cx="2103001" cy="638212"/>
              </a:xfrm>
            </p:grpSpPr>
            <p:sp>
              <p:nvSpPr>
                <p:cNvPr id="9" name="Freeform 11">
                  <a:extLst>
                    <a:ext uri="{FF2B5EF4-FFF2-40B4-BE49-F238E27FC236}">
                      <a16:creationId xmlns:a16="http://schemas.microsoft.com/office/drawing/2014/main" id="{622B7331-E59B-464B-AB22-90F7A66823F0}"/>
                    </a:ext>
                  </a:extLst>
                </p:cNvPr>
                <p:cNvSpPr/>
                <p:nvPr/>
              </p:nvSpPr>
              <p:spPr>
                <a:xfrm>
                  <a:off x="513199" y="1422400"/>
                  <a:ext cx="2103001" cy="638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272545">
                      <a:moveTo>
                        <a:pt x="127941" y="0"/>
                      </a:moveTo>
                      <a:lnTo>
                        <a:pt x="684859" y="0"/>
                      </a:lnTo>
                      <a:cubicBezTo>
                        <a:pt x="718791" y="0"/>
                        <a:pt x="751333" y="13479"/>
                        <a:pt x="775327" y="37473"/>
                      </a:cubicBezTo>
                      <a:cubicBezTo>
                        <a:pt x="799321" y="61467"/>
                        <a:pt x="812800" y="94009"/>
                        <a:pt x="812800" y="127941"/>
                      </a:cubicBezTo>
                      <a:lnTo>
                        <a:pt x="812800" y="144604"/>
                      </a:lnTo>
                      <a:cubicBezTo>
                        <a:pt x="812800" y="178536"/>
                        <a:pt x="799321" y="211079"/>
                        <a:pt x="775327" y="235072"/>
                      </a:cubicBezTo>
                      <a:cubicBezTo>
                        <a:pt x="751333" y="259066"/>
                        <a:pt x="718791" y="272545"/>
                        <a:pt x="684859" y="272545"/>
                      </a:cubicBezTo>
                      <a:lnTo>
                        <a:pt x="127941" y="272545"/>
                      </a:lnTo>
                      <a:cubicBezTo>
                        <a:pt x="94009" y="272545"/>
                        <a:pt x="61467" y="259066"/>
                        <a:pt x="37473" y="235072"/>
                      </a:cubicBezTo>
                      <a:cubicBezTo>
                        <a:pt x="13479" y="211079"/>
                        <a:pt x="0" y="178536"/>
                        <a:pt x="0" y="144604"/>
                      </a:cubicBezTo>
                      <a:lnTo>
                        <a:pt x="0" y="127941"/>
                      </a:lnTo>
                      <a:cubicBezTo>
                        <a:pt x="0" y="94009"/>
                        <a:pt x="13479" y="61467"/>
                        <a:pt x="37473" y="37473"/>
                      </a:cubicBezTo>
                      <a:cubicBezTo>
                        <a:pt x="61467" y="13479"/>
                        <a:pt x="94009" y="0"/>
                        <a:pt x="127941" y="0"/>
                      </a:cubicBezTo>
                      <a:close/>
                    </a:path>
                  </a:pathLst>
                </a:custGeom>
                <a:solidFill>
                  <a:srgbClr val="428270"/>
                </a:solidFill>
              </p:spPr>
            </p:sp>
            <p:sp>
              <p:nvSpPr>
                <p:cNvPr id="10" name="Szövegdoboz 9">
                  <a:extLst>
                    <a:ext uri="{FF2B5EF4-FFF2-40B4-BE49-F238E27FC236}">
                      <a16:creationId xmlns:a16="http://schemas.microsoft.com/office/drawing/2014/main" id="{5969A14F-DB44-4173-8291-190CB80B5EAA}"/>
                    </a:ext>
                  </a:extLst>
                </p:cNvPr>
                <p:cNvSpPr txBox="1"/>
                <p:nvPr/>
              </p:nvSpPr>
              <p:spPr>
                <a:xfrm>
                  <a:off x="923349" y="1556840"/>
                  <a:ext cx="12827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hu-HU" sz="1800" b="1" dirty="0">
                      <a:solidFill>
                        <a:schemeClr val="bg1"/>
                      </a:solidFill>
                    </a:rPr>
                    <a:t>Igen</a:t>
                  </a:r>
                  <a:endParaRPr lang="hu-HU" dirty="0"/>
                </a:p>
              </p:txBody>
            </p:sp>
          </p:grpSp>
        </p:grpSp>
        <p:grpSp>
          <p:nvGrpSpPr>
            <p:cNvPr id="26" name="Csoportba foglalás 25">
              <a:extLst>
                <a:ext uri="{FF2B5EF4-FFF2-40B4-BE49-F238E27FC236}">
                  <a16:creationId xmlns:a16="http://schemas.microsoft.com/office/drawing/2014/main" id="{91EF00EA-6BDD-413C-B02B-C75CD56DBA00}"/>
                </a:ext>
              </a:extLst>
            </p:cNvPr>
            <p:cNvGrpSpPr/>
            <p:nvPr/>
          </p:nvGrpSpPr>
          <p:grpSpPr>
            <a:xfrm>
              <a:off x="3620705" y="532739"/>
              <a:ext cx="993968" cy="993968"/>
              <a:chOff x="3620705" y="532739"/>
              <a:chExt cx="993968" cy="993968"/>
            </a:xfrm>
          </p:grpSpPr>
          <p:sp>
            <p:nvSpPr>
              <p:cNvPr id="55" name="Ellipszis 54">
                <a:extLst>
                  <a:ext uri="{FF2B5EF4-FFF2-40B4-BE49-F238E27FC236}">
                    <a16:creationId xmlns:a16="http://schemas.microsoft.com/office/drawing/2014/main" id="{BEE69B90-9F06-4CB0-982A-B42A53EA6454}"/>
                  </a:ext>
                </a:extLst>
              </p:cNvPr>
              <p:cNvSpPr/>
              <p:nvPr/>
            </p:nvSpPr>
            <p:spPr>
              <a:xfrm>
                <a:off x="3620705" y="532739"/>
                <a:ext cx="993968" cy="993968"/>
              </a:xfrm>
              <a:prstGeom prst="ellipse">
                <a:avLst/>
              </a:prstGeom>
              <a:solidFill>
                <a:srgbClr val="4282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50" name="Ábra 49">
                <a:extLst>
                  <a:ext uri="{FF2B5EF4-FFF2-40B4-BE49-F238E27FC236}">
                    <a16:creationId xmlns:a16="http://schemas.microsoft.com/office/drawing/2014/main" id="{06047251-93C6-48D0-AB45-C3CE992640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3787365" y="650227"/>
                <a:ext cx="676275" cy="676275"/>
              </a:xfrm>
              <a:prstGeom prst="rect">
                <a:avLst/>
              </a:prstGeom>
            </p:spPr>
          </p:pic>
        </p:grpSp>
      </p:grpSp>
      <p:pic>
        <p:nvPicPr>
          <p:cNvPr id="51" name="Ábra 50">
            <a:hlinkClick r:id="rId20" action="ppaction://hlinksldjump"/>
            <a:extLst>
              <a:ext uri="{FF2B5EF4-FFF2-40B4-BE49-F238E27FC236}">
                <a16:creationId xmlns:a16="http://schemas.microsoft.com/office/drawing/2014/main" id="{50131B8A-D29C-4A51-B4B7-5530F5369FE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76275" y="144661"/>
            <a:ext cx="474464" cy="47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72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zövegdoboz 21">
            <a:extLst>
              <a:ext uri="{FF2B5EF4-FFF2-40B4-BE49-F238E27FC236}">
                <a16:creationId xmlns:a16="http://schemas.microsoft.com/office/drawing/2014/main" id="{584189F5-C1EA-4B9B-9413-06140DD5B48B}"/>
              </a:ext>
            </a:extLst>
          </p:cNvPr>
          <p:cNvSpPr txBox="1"/>
          <p:nvPr/>
        </p:nvSpPr>
        <p:spPr>
          <a:xfrm>
            <a:off x="5619466" y="6274421"/>
            <a:ext cx="6508692" cy="5539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108000" indent="-108000"/>
            <a:r>
              <a:rPr lang="hu-HU" sz="1000" dirty="0"/>
              <a:t>*	Olyan érettségi vizsgatárgyak, melyeknél az adott vizsgatárgy vizsgájára való jelentkezés feltételeinek teljesítéséhez szükséges tan­tárgy(</a:t>
            </a:r>
            <a:r>
              <a:rPr lang="hu-HU" sz="1000" dirty="0" err="1"/>
              <a:t>ak</a:t>
            </a:r>
            <a:r>
              <a:rPr lang="hu-HU" sz="1000" dirty="0"/>
              <a:t>) tanítása a középiskola helyi tanterve szerint a középiskolai tanulmányok befejezé­sét megelőző tanévek valamelyikébe lezárul.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6E0DD20-4939-4B65-81EA-1DDE992BB300}"/>
              </a:ext>
            </a:extLst>
          </p:cNvPr>
          <p:cNvSpPr txBox="1">
            <a:spLocks/>
          </p:cNvSpPr>
          <p:nvPr/>
        </p:nvSpPr>
        <p:spPr>
          <a:xfrm>
            <a:off x="1531358" y="191079"/>
            <a:ext cx="10660642" cy="646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</a:pPr>
            <a:r>
              <a:rPr lang="hu-HU" sz="2000" b="1" dirty="0">
                <a:latin typeface="+mj-lt"/>
              </a:rPr>
              <a:t>MIKOR TEHETEK </a:t>
            </a:r>
            <a:br>
              <a:rPr lang="hu-HU" sz="2000" b="1" dirty="0">
                <a:latin typeface="+mj-lt"/>
              </a:rPr>
            </a:br>
            <a:r>
              <a:rPr lang="hu-HU" sz="2000" b="1" dirty="0">
                <a:latin typeface="+mj-lt"/>
              </a:rPr>
              <a:t>ELŐREHOZOTT </a:t>
            </a:r>
            <a:br>
              <a:rPr lang="hu-HU" sz="2000" b="1" dirty="0">
                <a:latin typeface="+mj-lt"/>
              </a:rPr>
            </a:br>
            <a:r>
              <a:rPr lang="hu-HU" sz="2000" b="1" dirty="0">
                <a:latin typeface="+mj-lt"/>
              </a:rPr>
              <a:t>ÉRETTSÉGI VIZSGÁT?</a:t>
            </a:r>
          </a:p>
        </p:txBody>
      </p:sp>
      <p:sp>
        <p:nvSpPr>
          <p:cNvPr id="3" name="AutoShape 10">
            <a:extLst>
              <a:ext uri="{FF2B5EF4-FFF2-40B4-BE49-F238E27FC236}">
                <a16:creationId xmlns:a16="http://schemas.microsoft.com/office/drawing/2014/main" id="{41347485-074C-488B-8B60-E0B938143F64}"/>
              </a:ext>
            </a:extLst>
          </p:cNvPr>
          <p:cNvSpPr/>
          <p:nvPr/>
        </p:nvSpPr>
        <p:spPr>
          <a:xfrm>
            <a:off x="0" y="381893"/>
            <a:ext cx="1342391" cy="0"/>
          </a:xfrm>
          <a:prstGeom prst="line">
            <a:avLst/>
          </a:prstGeom>
          <a:ln w="38100" cap="flat">
            <a:solidFill>
              <a:srgbClr val="428270"/>
            </a:solidFill>
            <a:prstDash val="solid"/>
            <a:headEnd type="none" w="sm" len="sm"/>
            <a:tailEnd type="oval" w="lg" len="lg"/>
          </a:ln>
        </p:spPr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E3AC2FF2-7A29-4EC5-A40E-1101CF741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127728"/>
              </p:ext>
            </p:extLst>
          </p:nvPr>
        </p:nvGraphicFramePr>
        <p:xfrm>
          <a:off x="5605897" y="101871"/>
          <a:ext cx="6362583" cy="2773680"/>
        </p:xfrm>
        <a:graphic>
          <a:graphicData uri="http://schemas.openxmlformats.org/drawingml/2006/table">
            <a:tbl>
              <a:tblPr firstRow="1" bandRow="1">
                <a:solidFill>
                  <a:srgbClr val="92D050"/>
                </a:solidFill>
                <a:tableStyleId>{93296810-A885-4BE3-A3E7-6D5BEEA58F35}</a:tableStyleId>
              </a:tblPr>
              <a:tblGrid>
                <a:gridCol w="969659">
                  <a:extLst>
                    <a:ext uri="{9D8B030D-6E8A-4147-A177-3AD203B41FA5}">
                      <a16:colId xmlns:a16="http://schemas.microsoft.com/office/drawing/2014/main" val="708912788"/>
                    </a:ext>
                  </a:extLst>
                </a:gridCol>
                <a:gridCol w="1228342">
                  <a:extLst>
                    <a:ext uri="{9D8B030D-6E8A-4147-A177-3AD203B41FA5}">
                      <a16:colId xmlns:a16="http://schemas.microsoft.com/office/drawing/2014/main" val="2492557316"/>
                    </a:ext>
                  </a:extLst>
                </a:gridCol>
                <a:gridCol w="1228342">
                  <a:extLst>
                    <a:ext uri="{9D8B030D-6E8A-4147-A177-3AD203B41FA5}">
                      <a16:colId xmlns:a16="http://schemas.microsoft.com/office/drawing/2014/main" val="1764923126"/>
                    </a:ext>
                  </a:extLst>
                </a:gridCol>
                <a:gridCol w="1468120">
                  <a:extLst>
                    <a:ext uri="{9D8B030D-6E8A-4147-A177-3AD203B41FA5}">
                      <a16:colId xmlns:a16="http://schemas.microsoft.com/office/drawing/2014/main" val="1883124323"/>
                    </a:ext>
                  </a:extLst>
                </a:gridCol>
                <a:gridCol w="1468120">
                  <a:extLst>
                    <a:ext uri="{9D8B030D-6E8A-4147-A177-3AD203B41FA5}">
                      <a16:colId xmlns:a16="http://schemas.microsoft.com/office/drawing/2014/main" val="1490635331"/>
                    </a:ext>
                  </a:extLst>
                </a:gridCol>
              </a:tblGrid>
              <a:tr h="267694">
                <a:tc gridSpan="5"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Gimnázium</a:t>
                      </a:r>
                    </a:p>
                  </a:txBody>
                  <a:tcPr>
                    <a:solidFill>
                      <a:srgbClr val="4282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47191"/>
                  </a:ext>
                </a:extLst>
              </a:tr>
              <a:tr h="615695">
                <a:tc rowSpan="2">
                  <a:txBody>
                    <a:bodyPr/>
                    <a:lstStyle/>
                    <a:p>
                      <a:pPr algn="ctr"/>
                      <a:r>
                        <a:rPr lang="hu-HU" sz="1000" b="1" dirty="0"/>
                        <a:t>Évfolyam</a:t>
                      </a:r>
                    </a:p>
                  </a:txBody>
                  <a:tcPr anchor="ctr">
                    <a:solidFill>
                      <a:srgbClr val="A6D2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000" b="1" dirty="0"/>
                        <a:t>Idegen nyelv</a:t>
                      </a:r>
                    </a:p>
                  </a:txBody>
                  <a:tcPr anchor="ctr">
                    <a:solidFill>
                      <a:srgbClr val="A6D2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000" b="1" dirty="0"/>
                        <a:t>Olyan érettségi vizsgatárgyak, melyeknek a jelentkezés feltételéhez szükséges tantárgyak tanítása </a:t>
                      </a:r>
                      <a:br>
                        <a:rPr lang="hu-HU" sz="1000" b="1" dirty="0"/>
                      </a:br>
                      <a:r>
                        <a:rPr lang="hu-HU" sz="1000" b="1" dirty="0"/>
                        <a:t>a végzés előtti években befejeződik</a:t>
                      </a:r>
                    </a:p>
                  </a:txBody>
                  <a:tcPr anchor="ctr">
                    <a:solidFill>
                      <a:srgbClr val="A6D2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549269"/>
                  </a:ext>
                </a:extLst>
              </a:tr>
              <a:tr h="481848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b="1" dirty="0"/>
                        <a:t>Október-novemberi vizsgaidőszak</a:t>
                      </a:r>
                    </a:p>
                  </a:txBody>
                  <a:tcPr anchor="ctr">
                    <a:solidFill>
                      <a:srgbClr val="A6D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b="1" dirty="0"/>
                        <a:t>Május-</a:t>
                      </a:r>
                    </a:p>
                    <a:p>
                      <a:pPr algn="ctr"/>
                      <a:r>
                        <a:rPr lang="hu-HU" sz="1000" b="1" dirty="0"/>
                        <a:t>júniusi vizsgaidőszak</a:t>
                      </a:r>
                    </a:p>
                  </a:txBody>
                  <a:tcPr anchor="ctr">
                    <a:solidFill>
                      <a:srgbClr val="A6D2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dirty="0"/>
                        <a:t>Október-novemberi vizsgaidőszak</a:t>
                      </a:r>
                    </a:p>
                  </a:txBody>
                  <a:tcPr anchor="ctr">
                    <a:solidFill>
                      <a:srgbClr val="A6D2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dirty="0"/>
                        <a:t>Május-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dirty="0"/>
                        <a:t>júniusi vizsgaidőszak</a:t>
                      </a:r>
                    </a:p>
                  </a:txBody>
                  <a:tcPr anchor="ctr">
                    <a:solidFill>
                      <a:srgbClr val="A6D2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67109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9.</a:t>
                      </a: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hu-HU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hu-HU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hu-HU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hu-HU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91623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10.</a:t>
                      </a: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hu-HU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42827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hu-HU" sz="1400" b="1" dirty="0">
                        <a:solidFill>
                          <a:srgbClr val="428270"/>
                        </a:solidFill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hu-HU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>
                          <a:solidFill>
                            <a:srgbClr val="42827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hu-HU" sz="1400" b="1" dirty="0">
                        <a:solidFill>
                          <a:srgbClr val="428270"/>
                        </a:solidFill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85656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11.</a:t>
                      </a: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>
                          <a:solidFill>
                            <a:srgbClr val="42827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hu-HU" sz="1400" b="1" dirty="0">
                        <a:solidFill>
                          <a:srgbClr val="428270"/>
                        </a:solidFill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>
                          <a:solidFill>
                            <a:srgbClr val="42827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hu-HU" sz="1400" b="1" dirty="0">
                        <a:solidFill>
                          <a:srgbClr val="428270"/>
                        </a:solidFill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>
                          <a:solidFill>
                            <a:srgbClr val="42827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hu-HU" sz="1400" b="1" dirty="0">
                        <a:solidFill>
                          <a:srgbClr val="428270"/>
                        </a:solidFill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>
                          <a:solidFill>
                            <a:srgbClr val="42827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hu-HU" sz="1400" b="1" dirty="0">
                        <a:solidFill>
                          <a:srgbClr val="428270"/>
                        </a:solidFill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07587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12.</a:t>
                      </a: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>
                          <a:solidFill>
                            <a:srgbClr val="42827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hu-HU" sz="1400" b="1" dirty="0">
                        <a:solidFill>
                          <a:srgbClr val="428270"/>
                        </a:solidFill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•</a:t>
                      </a: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>
                          <a:solidFill>
                            <a:srgbClr val="42827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hu-HU" sz="1400" b="1" dirty="0">
                        <a:solidFill>
                          <a:srgbClr val="428270"/>
                        </a:solidFill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/>
                        <a:t>•</a:t>
                      </a: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681552"/>
                  </a:ext>
                </a:extLst>
              </a:tr>
            </a:tbl>
          </a:graphicData>
        </a:graphic>
      </p:graphicFrame>
      <p:graphicFrame>
        <p:nvGraphicFramePr>
          <p:cNvPr id="5" name="Táblázat 3">
            <a:extLst>
              <a:ext uri="{FF2B5EF4-FFF2-40B4-BE49-F238E27FC236}">
                <a16:creationId xmlns:a16="http://schemas.microsoft.com/office/drawing/2014/main" id="{AFEFE5A4-91CA-40BB-910D-70EBC7D42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000313"/>
              </p:ext>
            </p:extLst>
          </p:nvPr>
        </p:nvGraphicFramePr>
        <p:xfrm>
          <a:off x="5605895" y="2911572"/>
          <a:ext cx="6362585" cy="3362433"/>
        </p:xfrm>
        <a:graphic>
          <a:graphicData uri="http://schemas.openxmlformats.org/drawingml/2006/table">
            <a:tbl>
              <a:tblPr firstRow="1" bandRow="1">
                <a:solidFill>
                  <a:srgbClr val="92D050"/>
                </a:solidFill>
                <a:tableStyleId>{93296810-A885-4BE3-A3E7-6D5BEEA58F35}</a:tableStyleId>
              </a:tblPr>
              <a:tblGrid>
                <a:gridCol w="959157">
                  <a:extLst>
                    <a:ext uri="{9D8B030D-6E8A-4147-A177-3AD203B41FA5}">
                      <a16:colId xmlns:a16="http://schemas.microsoft.com/office/drawing/2014/main" val="708912788"/>
                    </a:ext>
                  </a:extLst>
                </a:gridCol>
                <a:gridCol w="1238674">
                  <a:extLst>
                    <a:ext uri="{9D8B030D-6E8A-4147-A177-3AD203B41FA5}">
                      <a16:colId xmlns:a16="http://schemas.microsoft.com/office/drawing/2014/main" val="2492557316"/>
                    </a:ext>
                  </a:extLst>
                </a:gridCol>
                <a:gridCol w="1238674">
                  <a:extLst>
                    <a:ext uri="{9D8B030D-6E8A-4147-A177-3AD203B41FA5}">
                      <a16:colId xmlns:a16="http://schemas.microsoft.com/office/drawing/2014/main" val="1764923126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883124323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490635331"/>
                    </a:ext>
                  </a:extLst>
                </a:gridCol>
              </a:tblGrid>
              <a:tr h="328292">
                <a:tc gridSpan="5"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Technikum</a:t>
                      </a:r>
                    </a:p>
                  </a:txBody>
                  <a:tcPr>
                    <a:solidFill>
                      <a:srgbClr val="4282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47191"/>
                  </a:ext>
                </a:extLst>
              </a:tr>
              <a:tr h="919216">
                <a:tc rowSpan="2">
                  <a:txBody>
                    <a:bodyPr/>
                    <a:lstStyle/>
                    <a:p>
                      <a:pPr algn="ctr"/>
                      <a:r>
                        <a:rPr lang="hu-HU" sz="1000" b="1" dirty="0"/>
                        <a:t>Évfolyam</a:t>
                      </a:r>
                    </a:p>
                  </a:txBody>
                  <a:tcPr anchor="ctr">
                    <a:solidFill>
                      <a:srgbClr val="A6D2C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000" b="1" dirty="0"/>
                        <a:t>Kötelező vizsgatárgyak: matematika, magyar nyelv és irodalom, történelem</a:t>
                      </a:r>
                    </a:p>
                  </a:txBody>
                  <a:tcPr anchor="ctr">
                    <a:solidFill>
                      <a:srgbClr val="A6D2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000" b="1" dirty="0"/>
                        <a:t>Idegen nyelv és olyan érettségi vizsga­tárgyak, melyeknek </a:t>
                      </a:r>
                      <a:br>
                        <a:rPr lang="hu-HU" sz="1000" b="1" dirty="0"/>
                      </a:br>
                      <a:r>
                        <a:rPr lang="hu-HU" sz="1000" b="1" dirty="0"/>
                        <a:t>a jelentkezés feltételéhez szükséges tantárgyak tanítása a végzés előtti években befejeződik</a:t>
                      </a:r>
                    </a:p>
                  </a:txBody>
                  <a:tcPr anchor="ctr">
                    <a:solidFill>
                      <a:srgbClr val="A6D2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549269"/>
                  </a:ext>
                </a:extLst>
              </a:tr>
              <a:tr h="590925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b="1" dirty="0"/>
                        <a:t>Október-novemberi vizsgaidőszak</a:t>
                      </a:r>
                    </a:p>
                  </a:txBody>
                  <a:tcPr anchor="ctr">
                    <a:solidFill>
                      <a:srgbClr val="A6D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b="1" dirty="0"/>
                        <a:t>Május-</a:t>
                      </a:r>
                    </a:p>
                    <a:p>
                      <a:pPr algn="ctr"/>
                      <a:r>
                        <a:rPr lang="hu-HU" sz="1000" b="1" dirty="0"/>
                        <a:t>júniusi vizsgaidőszak</a:t>
                      </a:r>
                    </a:p>
                  </a:txBody>
                  <a:tcPr anchor="ctr">
                    <a:solidFill>
                      <a:srgbClr val="A6D2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dirty="0"/>
                        <a:t>Október-novemberi vizsgaidőszak</a:t>
                      </a:r>
                    </a:p>
                  </a:txBody>
                  <a:tcPr anchor="ctr">
                    <a:solidFill>
                      <a:srgbClr val="A6D2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dirty="0"/>
                        <a:t>Május-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b="1" dirty="0"/>
                        <a:t>júniusi vizsgaidőszak</a:t>
                      </a:r>
                    </a:p>
                  </a:txBody>
                  <a:tcPr anchor="ctr">
                    <a:solidFill>
                      <a:srgbClr val="A6D2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671090"/>
                  </a:ext>
                </a:extLst>
              </a:tr>
              <a:tr h="295462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9.</a:t>
                      </a: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hu-HU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hu-HU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hu-HU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hu-HU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916231"/>
                  </a:ext>
                </a:extLst>
              </a:tr>
              <a:tr h="295462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10.</a:t>
                      </a: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hu-HU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hu-HU" sz="1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hu-HU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hu-HU" sz="1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856568"/>
                  </a:ext>
                </a:extLst>
              </a:tr>
              <a:tr h="295462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11.</a:t>
                      </a: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hu-HU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hu-HU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>
                          <a:solidFill>
                            <a:srgbClr val="42827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hu-HU" sz="1400" b="1" dirty="0">
                        <a:solidFill>
                          <a:srgbClr val="428270"/>
                        </a:solidFill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>
                          <a:solidFill>
                            <a:srgbClr val="42827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hu-HU" sz="1400" b="1" dirty="0">
                        <a:solidFill>
                          <a:srgbClr val="428270"/>
                        </a:solidFill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075876"/>
                  </a:ext>
                </a:extLst>
              </a:tr>
              <a:tr h="295462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12.</a:t>
                      </a: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hu-HU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>
                          <a:solidFill>
                            <a:srgbClr val="42827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hu-HU" sz="1400" b="1" dirty="0">
                        <a:solidFill>
                          <a:srgbClr val="428270"/>
                        </a:solidFill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>
                          <a:solidFill>
                            <a:srgbClr val="42827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hu-HU" sz="1400" b="1" dirty="0">
                        <a:solidFill>
                          <a:srgbClr val="428270"/>
                        </a:solidFill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>
                          <a:solidFill>
                            <a:srgbClr val="42827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hu-HU" sz="1400" b="1" dirty="0">
                        <a:solidFill>
                          <a:srgbClr val="428270"/>
                        </a:solidFill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681552"/>
                  </a:ext>
                </a:extLst>
              </a:tr>
              <a:tr h="295462"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13.</a:t>
                      </a: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>
                          <a:solidFill>
                            <a:srgbClr val="42827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hu-HU" sz="1400" b="1" dirty="0">
                        <a:solidFill>
                          <a:srgbClr val="428270"/>
                        </a:solidFill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•</a:t>
                      </a: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>
                          <a:solidFill>
                            <a:srgbClr val="42827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hu-HU" sz="1400" b="1" dirty="0">
                        <a:solidFill>
                          <a:srgbClr val="428270"/>
                        </a:solidFill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•</a:t>
                      </a: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494239"/>
                  </a:ext>
                </a:extLst>
              </a:tr>
            </a:tbl>
          </a:graphicData>
        </a:graphic>
      </p:graphicFrame>
      <p:graphicFrame>
        <p:nvGraphicFramePr>
          <p:cNvPr id="7" name="Táblázat 15">
            <a:extLst>
              <a:ext uri="{FF2B5EF4-FFF2-40B4-BE49-F238E27FC236}">
                <a16:creationId xmlns:a16="http://schemas.microsoft.com/office/drawing/2014/main" id="{0AB5D68A-A337-438E-8A75-FFB034B81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707216"/>
              </p:ext>
            </p:extLst>
          </p:nvPr>
        </p:nvGraphicFramePr>
        <p:xfrm>
          <a:off x="2215573" y="3131848"/>
          <a:ext cx="3291840" cy="2048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5547">
                  <a:extLst>
                    <a:ext uri="{9D8B030D-6E8A-4147-A177-3AD203B41FA5}">
                      <a16:colId xmlns:a16="http://schemas.microsoft.com/office/drawing/2014/main" val="4048696621"/>
                    </a:ext>
                  </a:extLst>
                </a:gridCol>
                <a:gridCol w="1165547">
                  <a:extLst>
                    <a:ext uri="{9D8B030D-6E8A-4147-A177-3AD203B41FA5}">
                      <a16:colId xmlns:a16="http://schemas.microsoft.com/office/drawing/2014/main" val="706429151"/>
                    </a:ext>
                  </a:extLst>
                </a:gridCol>
                <a:gridCol w="960746">
                  <a:extLst>
                    <a:ext uri="{9D8B030D-6E8A-4147-A177-3AD203B41FA5}">
                      <a16:colId xmlns:a16="http://schemas.microsoft.com/office/drawing/2014/main" val="1378583186"/>
                    </a:ext>
                  </a:extLst>
                </a:gridCol>
              </a:tblGrid>
              <a:tr h="323165">
                <a:tc gridSpan="3">
                  <a:txBody>
                    <a:bodyPr/>
                    <a:lstStyle/>
                    <a:p>
                      <a:pPr algn="ctr"/>
                      <a:r>
                        <a:rPr lang="hu-HU" sz="1400" dirty="0"/>
                        <a:t>Sikeres előrehozott vizsgák kapcsolata - mi után mit lehet?</a:t>
                      </a:r>
                    </a:p>
                  </a:txBody>
                  <a:tcPr>
                    <a:solidFill>
                      <a:srgbClr val="4282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496075"/>
                  </a:ext>
                </a:extLst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hu-HU" sz="1000" b="1" dirty="0"/>
                        <a:t>Először</a:t>
                      </a:r>
                    </a:p>
                  </a:txBody>
                  <a:tcPr anchor="ctr">
                    <a:solidFill>
                      <a:srgbClr val="A6D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b="1" dirty="0"/>
                        <a:t>Másodszor</a:t>
                      </a:r>
                    </a:p>
                  </a:txBody>
                  <a:tcPr anchor="ctr">
                    <a:solidFill>
                      <a:srgbClr val="A6D2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b="1" dirty="0"/>
                        <a:t>Lehet-e?</a:t>
                      </a:r>
                    </a:p>
                  </a:txBody>
                  <a:tcPr anchor="ctr">
                    <a:solidFill>
                      <a:srgbClr val="A6D2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976423"/>
                  </a:ext>
                </a:extLst>
              </a:tr>
              <a:tr h="306000">
                <a:tc rowSpan="2"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Középszinten</a:t>
                      </a: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Középszinten</a:t>
                      </a: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hu-HU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400357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dirty="0"/>
                        <a:t>Emelt szinten</a:t>
                      </a: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>
                          <a:solidFill>
                            <a:srgbClr val="42827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hu-HU" sz="1400" b="1" dirty="0">
                        <a:solidFill>
                          <a:srgbClr val="428270"/>
                        </a:solidFill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657130"/>
                  </a:ext>
                </a:extLst>
              </a:tr>
              <a:tr h="306000">
                <a:tc rowSpan="2"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Emelt </a:t>
                      </a:r>
                      <a:r>
                        <a:rPr lang="hu-HU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szinten</a:t>
                      </a: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00" dirty="0"/>
                        <a:t>Középszinten</a:t>
                      </a: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hu-HU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471234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00" dirty="0"/>
                        <a:t>Emelt szinten</a:t>
                      </a: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hu-HU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DB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915518"/>
                  </a:ext>
                </a:extLst>
              </a:tr>
            </a:tbl>
          </a:graphicData>
        </a:graphic>
      </p:graphicFrame>
      <p:sp>
        <p:nvSpPr>
          <p:cNvPr id="9" name="Szövegdoboz 8">
            <a:extLst>
              <a:ext uri="{FF2B5EF4-FFF2-40B4-BE49-F238E27FC236}">
                <a16:creationId xmlns:a16="http://schemas.microsoft.com/office/drawing/2014/main" id="{FC5DF6AE-5F40-4047-8D05-9BE691F13840}"/>
              </a:ext>
            </a:extLst>
          </p:cNvPr>
          <p:cNvSpPr txBox="1"/>
          <p:nvPr/>
        </p:nvSpPr>
        <p:spPr>
          <a:xfrm>
            <a:off x="109335" y="1225657"/>
            <a:ext cx="5557520" cy="180562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sz="1400" dirty="0"/>
              <a:t>Előrehozott érettségi vizsgát csak tanulói jogviszonyban, az érettségi bizonyítvány megszerzése előtt tehetsz.</a:t>
            </a:r>
          </a:p>
          <a:p>
            <a:pPr marL="171450" indent="-1714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sz="1400" dirty="0"/>
              <a:t>Nem feltétele a közösségi szolgálat teljesítése.</a:t>
            </a:r>
          </a:p>
          <a:p>
            <a:pPr marL="171450" indent="-1714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u-HU" sz="1400" dirty="0"/>
              <a:t>Ha sikertelen az előrehozott érettségi vizsgád, akkor pótló vizsgát bármelyik következő vizsgaidőszakban tehetsz, javító vizsgát legkorábban csak a rendes érettségi időszakban.</a:t>
            </a:r>
          </a:p>
        </p:txBody>
      </p: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C9B2FB63-29CD-459C-994C-AD48C999BC3F}"/>
              </a:ext>
            </a:extLst>
          </p:cNvPr>
          <p:cNvGrpSpPr/>
          <p:nvPr/>
        </p:nvGrpSpPr>
        <p:grpSpPr>
          <a:xfrm>
            <a:off x="133325" y="4544034"/>
            <a:ext cx="1932073" cy="1932073"/>
            <a:chOff x="155228" y="3502381"/>
            <a:chExt cx="1932073" cy="1932073"/>
          </a:xfrm>
        </p:grpSpPr>
        <p:pic>
          <p:nvPicPr>
            <p:cNvPr id="13" name="Ábra 12">
              <a:extLst>
                <a:ext uri="{FF2B5EF4-FFF2-40B4-BE49-F238E27FC236}">
                  <a16:creationId xmlns:a16="http://schemas.microsoft.com/office/drawing/2014/main" id="{F7D12369-FDBC-4773-864C-A2C33FA18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683439">
              <a:off x="155228" y="3502381"/>
              <a:ext cx="1932073" cy="1932073"/>
            </a:xfrm>
            <a:prstGeom prst="rect">
              <a:avLst/>
            </a:prstGeom>
          </p:spPr>
        </p:pic>
        <p:grpSp>
          <p:nvGrpSpPr>
            <p:cNvPr id="17" name="Csoportba foglalás 16">
              <a:extLst>
                <a:ext uri="{FF2B5EF4-FFF2-40B4-BE49-F238E27FC236}">
                  <a16:creationId xmlns:a16="http://schemas.microsoft.com/office/drawing/2014/main" id="{38EACCEF-D66E-4402-A906-33095595F2FB}"/>
                </a:ext>
              </a:extLst>
            </p:cNvPr>
            <p:cNvGrpSpPr/>
            <p:nvPr/>
          </p:nvGrpSpPr>
          <p:grpSpPr>
            <a:xfrm>
              <a:off x="450707" y="3808355"/>
              <a:ext cx="1330960" cy="1330960"/>
              <a:chOff x="-685964" y="5513705"/>
              <a:chExt cx="1330960" cy="1330960"/>
            </a:xfrm>
          </p:grpSpPr>
          <p:pic>
            <p:nvPicPr>
              <p:cNvPr id="10" name="Kép 9">
                <a:extLst>
                  <a:ext uri="{FF2B5EF4-FFF2-40B4-BE49-F238E27FC236}">
                    <a16:creationId xmlns:a16="http://schemas.microsoft.com/office/drawing/2014/main" id="{537757B7-439A-4B60-8700-91E0D7840A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685964" y="5513705"/>
                <a:ext cx="1330960" cy="1330960"/>
              </a:xfrm>
              <a:prstGeom prst="rect">
                <a:avLst/>
              </a:prstGeom>
            </p:spPr>
          </p:pic>
          <p:sp>
            <p:nvSpPr>
              <p:cNvPr id="16" name="Téglalap 15">
                <a:extLst>
                  <a:ext uri="{FF2B5EF4-FFF2-40B4-BE49-F238E27FC236}">
                    <a16:creationId xmlns:a16="http://schemas.microsoft.com/office/drawing/2014/main" id="{C11BB84B-04BD-4A63-B8A8-44EC6BA3E1BA}"/>
                  </a:ext>
                </a:extLst>
              </p:cNvPr>
              <p:cNvSpPr/>
              <p:nvPr/>
            </p:nvSpPr>
            <p:spPr>
              <a:xfrm>
                <a:off x="-129540" y="6057562"/>
                <a:ext cx="217487" cy="2479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7AE32540-6C3F-4B07-851E-1EEB64858801}"/>
              </a:ext>
            </a:extLst>
          </p:cNvPr>
          <p:cNvSpPr txBox="1"/>
          <p:nvPr/>
        </p:nvSpPr>
        <p:spPr>
          <a:xfrm>
            <a:off x="109335" y="3457389"/>
            <a:ext cx="220484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400" dirty="0"/>
              <a:t>Az előrehozott érettségi vizsgáról</a:t>
            </a:r>
            <a:br>
              <a:rPr lang="hu-HU" sz="1400" b="1" dirty="0"/>
            </a:br>
            <a:r>
              <a:rPr lang="hu-HU" sz="1400" b="1" dirty="0">
                <a:solidFill>
                  <a:srgbClr val="42827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itt tájékozódhatsz</a:t>
            </a:r>
            <a:endParaRPr lang="hu-HU" sz="1400" b="1" dirty="0">
              <a:solidFill>
                <a:srgbClr val="428270"/>
              </a:solidFill>
            </a:endParaRPr>
          </a:p>
        </p:txBody>
      </p:sp>
      <p:pic>
        <p:nvPicPr>
          <p:cNvPr id="20" name="Ábra 19">
            <a:extLst>
              <a:ext uri="{FF2B5EF4-FFF2-40B4-BE49-F238E27FC236}">
                <a16:creationId xmlns:a16="http://schemas.microsoft.com/office/drawing/2014/main" id="{C68EA13A-F6FE-4C92-848A-A9EA746293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68135" y="3896908"/>
            <a:ext cx="179791" cy="179791"/>
          </a:xfrm>
          <a:prstGeom prst="rect">
            <a:avLst/>
          </a:prstGeom>
        </p:spPr>
      </p:pic>
      <p:pic>
        <p:nvPicPr>
          <p:cNvPr id="21" name="Ábra 20">
            <a:extLst>
              <a:ext uri="{FF2B5EF4-FFF2-40B4-BE49-F238E27FC236}">
                <a16:creationId xmlns:a16="http://schemas.microsoft.com/office/drawing/2014/main" id="{DD4755C0-8D3C-454C-A882-DB272E39E7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06138" y="6272782"/>
            <a:ext cx="217683" cy="217683"/>
          </a:xfrm>
          <a:prstGeom prst="rect">
            <a:avLst/>
          </a:prstGeom>
        </p:spPr>
      </p:pic>
      <p:sp>
        <p:nvSpPr>
          <p:cNvPr id="23" name="Téglalap 22">
            <a:extLst>
              <a:ext uri="{FF2B5EF4-FFF2-40B4-BE49-F238E27FC236}">
                <a16:creationId xmlns:a16="http://schemas.microsoft.com/office/drawing/2014/main" id="{4F59F037-2313-4319-BC26-E4D437FC2D9B}"/>
              </a:ext>
            </a:extLst>
          </p:cNvPr>
          <p:cNvSpPr/>
          <p:nvPr/>
        </p:nvSpPr>
        <p:spPr>
          <a:xfrm>
            <a:off x="2220946" y="5290492"/>
            <a:ext cx="3272896" cy="984885"/>
          </a:xfrm>
          <a:prstGeom prst="rect">
            <a:avLst/>
          </a:prstGeom>
          <a:ln>
            <a:solidFill>
              <a:srgbClr val="428270"/>
            </a:solidFill>
          </a:ln>
        </p:spPr>
        <p:txBody>
          <a:bodyPr wrap="square">
            <a:spAutoFit/>
          </a:bodyPr>
          <a:lstStyle/>
          <a:p>
            <a:pPr marL="180000" indent="-180000">
              <a:spcBef>
                <a:spcPts val="600"/>
              </a:spcBef>
            </a:pPr>
            <a:r>
              <a:rPr lang="hu-HU" sz="1000" b="1" dirty="0">
                <a:solidFill>
                  <a:srgbClr val="428270"/>
                </a:solidFill>
                <a:sym typeface="Wingdings" panose="05000000000000000000" pitchFamily="2" charset="2"/>
              </a:rPr>
              <a:t>	</a:t>
            </a:r>
            <a:r>
              <a:rPr lang="hu-HU" sz="1000" dirty="0">
                <a:sym typeface="Wingdings" panose="05000000000000000000" pitchFamily="2" charset="2"/>
              </a:rPr>
              <a:t>Lehet előrehozott érettségi vizsgát tenni</a:t>
            </a:r>
          </a:p>
          <a:p>
            <a:pPr marL="180000" indent="-180000">
              <a:spcBef>
                <a:spcPts val="600"/>
              </a:spcBef>
            </a:pPr>
            <a:r>
              <a:rPr lang="hu-HU" sz="14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hu-HU" sz="1000" b="1" dirty="0">
                <a:solidFill>
                  <a:srgbClr val="428270"/>
                </a:solidFill>
                <a:sym typeface="Wingdings" panose="05000000000000000000" pitchFamily="2" charset="2"/>
              </a:rPr>
              <a:t>	</a:t>
            </a:r>
            <a:r>
              <a:rPr lang="hu-HU" sz="1000" dirty="0">
                <a:sym typeface="Wingdings" panose="05000000000000000000" pitchFamily="2" charset="2"/>
              </a:rPr>
              <a:t>Nem lehet előrehozott érettségi vizsgát tenni</a:t>
            </a:r>
          </a:p>
          <a:p>
            <a:pPr marL="180000" indent="-180000">
              <a:spcBef>
                <a:spcPts val="600"/>
              </a:spcBef>
            </a:pPr>
            <a:r>
              <a:rPr lang="hu-HU" sz="1400" dirty="0"/>
              <a:t>•	</a:t>
            </a:r>
            <a:r>
              <a:rPr lang="hu-HU" sz="1000" dirty="0"/>
              <a:t>Rendes érettségi időszak (nem előrehozott vizsga)</a:t>
            </a:r>
          </a:p>
        </p:txBody>
      </p:sp>
      <p:pic>
        <p:nvPicPr>
          <p:cNvPr id="24" name="Ábra 23">
            <a:extLst>
              <a:ext uri="{FF2B5EF4-FFF2-40B4-BE49-F238E27FC236}">
                <a16:creationId xmlns:a16="http://schemas.microsoft.com/office/drawing/2014/main" id="{2096F1F4-3F0B-4235-B322-881B96B397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68199" y="865931"/>
            <a:ext cx="179791" cy="179791"/>
          </a:xfrm>
          <a:prstGeom prst="rect">
            <a:avLst/>
          </a:prstGeom>
        </p:spPr>
      </p:pic>
      <p:pic>
        <p:nvPicPr>
          <p:cNvPr id="26" name="Ábra 25">
            <a:hlinkClick r:id="rId10" action="ppaction://hlinksldjump"/>
            <a:extLst>
              <a:ext uri="{FF2B5EF4-FFF2-40B4-BE49-F238E27FC236}">
                <a16:creationId xmlns:a16="http://schemas.microsoft.com/office/drawing/2014/main" id="{C226AC10-33C6-41C4-88B3-E200344375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6275" y="144661"/>
            <a:ext cx="474464" cy="47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33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H ppt sablon grafikonok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AF66"/>
      </a:accent1>
      <a:accent2>
        <a:srgbClr val="8DB3E2"/>
      </a:accent2>
      <a:accent3>
        <a:srgbClr val="E9A86D"/>
      </a:accent3>
      <a:accent4>
        <a:srgbClr val="C4C914"/>
      </a:accent4>
      <a:accent5>
        <a:srgbClr val="B1B1B1"/>
      </a:accent5>
      <a:accent6>
        <a:srgbClr val="E96DAF"/>
      </a:accent6>
      <a:hlink>
        <a:srgbClr val="0000FF"/>
      </a:hlink>
      <a:folHlink>
        <a:srgbClr val="800080"/>
      </a:folHlink>
    </a:clrScheme>
    <a:fontScheme name="OH ppt sablon 202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H_ppt_sablon_16x9_magyar_2025.potx" id="{F20A24D1-9839-446D-BF07-FF381956B224}" vid="{6029B405-19D9-4C55-9418-BEAE22C5A803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40729A8387CC9444967562CF72CBD7EA" ma:contentTypeVersion="19" ma:contentTypeDescription="Új dokumentum létrehozása." ma:contentTypeScope="" ma:versionID="1dd51228a0fe6252676addc1fabcee89">
  <xsd:schema xmlns:xsd="http://www.w3.org/2001/XMLSchema" xmlns:xs="http://www.w3.org/2001/XMLSchema" xmlns:p="http://schemas.microsoft.com/office/2006/metadata/properties" xmlns:ns2="ab1b8aac-d018-4835-828d-090ee27620a2" xmlns:ns3="adbb2f67-abd3-4dbb-8544-77e6fa028966" targetNamespace="http://schemas.microsoft.com/office/2006/metadata/properties" ma:root="true" ma:fieldsID="3bb35fad7a88f5a391335fa5bc516ac6" ns2:_="" ns3:_="">
    <xsd:import namespace="ab1b8aac-d018-4835-828d-090ee27620a2"/>
    <xsd:import namespace="adbb2f67-abd3-4dbb-8544-77e6fa02896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1b8aac-d018-4835-828d-090ee27620a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umazonosító értéke" ma:description="Az elemhez rendelt dokumentumazonosító értéke." ma:internalName="_dlc_DocId" ma:readOnly="false">
      <xsd:simpleType>
        <xsd:restriction base="dms:Text"/>
      </xsd:simpleType>
    </xsd:element>
    <xsd:element name="_dlc_DocIdUrl" ma:index="9" nillable="true" ma:displayName="Dokumentumazonosító" ma:description="Állandó hivatkozás a dokumentumra." ma:format="Hyperlink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SharedWithUsers" ma:index="11" nillable="true" ma:displayName="Résztvevők" ma:list="UserInfo" ma:SearchPeopleOnly="false" ma:internalName="SharedWithUs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Képcímkék" ma:readOnly="false" ma:fieldId="{5cf76f15-5ced-4ddc-b409-7134ff3c332f}" ma:taxonomyMulti="true" ma:sspId="57228ef4-d698-4394-b5da-930908513f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b2f67-abd3-4dbb-8544-77e6fa028966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dfbf6af0-9fbb-4835-8e84-0168e1c4dc56}" ma:internalName="TaxCatchAll" ma:showField="CatchAllData" ma:web="adbb2f67-abd3-4dbb-8544-77e6fa0289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Url xmlns="ab1b8aac-d018-4835-828d-090ee27620a2">
      <Url xsi:nil="true"/>
      <Description xsi:nil="true"/>
    </_dlc_DocIdUrl>
    <_dlc_DocIdPersistId xmlns="ab1b8aac-d018-4835-828d-090ee27620a2" xsi:nil="true"/>
    <_dlc_DocId xmlns="ab1b8aac-d018-4835-828d-090ee27620a2" xsi:nil="true"/>
    <lcf76f155ced4ddcb4097134ff3c332f xmlns="ab1b8aac-d018-4835-828d-090ee27620a2">
      <Terms xmlns="http://schemas.microsoft.com/office/infopath/2007/PartnerControls"/>
    </lcf76f155ced4ddcb4097134ff3c332f>
    <TaxCatchAll xmlns="adbb2f67-abd3-4dbb-8544-77e6fa028966" xsi:nil="true"/>
    <SharedWithUsers xmlns="ab1b8aac-d018-4835-828d-090ee27620a2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5E1C14A-7340-491A-B256-869DF0B04D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1b8aac-d018-4835-828d-090ee27620a2"/>
    <ds:schemaRef ds:uri="adbb2f67-abd3-4dbb-8544-77e6fa0289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44994C-B5B6-4590-B92E-CD637F0CB9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2CBBF2-7D9C-433B-9875-D97DC210A12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dbb2f67-abd3-4dbb-8544-77e6fa028966"/>
    <ds:schemaRef ds:uri="ab1b8aac-d018-4835-828d-090ee27620a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OH_ppt_sablon_16x9_magyar_2025</Template>
  <TotalTime>4786</TotalTime>
  <Words>4606</Words>
  <PresentationFormat>Szélesvásznú</PresentationFormat>
  <Paragraphs>463</Paragraphs>
  <Slides>24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1" baseType="lpstr">
      <vt:lpstr>Arial</vt:lpstr>
      <vt:lpstr>Calibri</vt:lpstr>
      <vt:lpstr>Lato</vt:lpstr>
      <vt:lpstr>Symbol</vt:lpstr>
      <vt:lpstr>Verdana</vt:lpstr>
      <vt:lpstr>Wingdings</vt:lpstr>
      <vt:lpstr>Office-téma</vt:lpstr>
      <vt:lpstr>Érettségi kisokos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Sok sikert és eredményes  érettségi vizsgát kívánunk!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2026-05-12T13:48:10Z</cp:lastPrinted>
  <dcterms:created xsi:type="dcterms:W3CDTF">2026-05-06T08:09:43Z</dcterms:created>
  <dcterms:modified xsi:type="dcterms:W3CDTF">2026-06-08T13:22:22Z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0x01010040729A8387CC9444967562CF72CBD7EA</vt:lpwstr>
  </property>
</Properties>
</file>